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 id="2147483822" r:id="rId2"/>
  </p:sldMasterIdLst>
  <p:notesMasterIdLst>
    <p:notesMasterId r:id="rId17"/>
  </p:notesMasterIdLst>
  <p:sldIdLst>
    <p:sldId id="275" r:id="rId3"/>
    <p:sldId id="262" r:id="rId4"/>
    <p:sldId id="271" r:id="rId5"/>
    <p:sldId id="258" r:id="rId6"/>
    <p:sldId id="259" r:id="rId7"/>
    <p:sldId id="261" r:id="rId8"/>
    <p:sldId id="276" r:id="rId9"/>
    <p:sldId id="272" r:id="rId10"/>
    <p:sldId id="273" r:id="rId11"/>
    <p:sldId id="274" r:id="rId12"/>
    <p:sldId id="268" r:id="rId13"/>
    <p:sldId id="267" r:id="rId14"/>
    <p:sldId id="264"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1A2F8C-9F88-3327-C222-FC5A3F4EC8EF}" v="2457" dt="2026-09-14T12:16:06.1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39" autoAdjust="0"/>
    <p:restoredTop sz="95033" autoAdjust="0"/>
  </p:normalViewPr>
  <p:slideViewPr>
    <p:cSldViewPr snapToGrid="0">
      <p:cViewPr varScale="1">
        <p:scale>
          <a:sx n="78" d="100"/>
          <a:sy n="78" d="100"/>
        </p:scale>
        <p:origin x="115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25B007-69E4-4885-A637-2C4B7E57A3D9}"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534AE8-62D4-4501-B1FD-49FB493BAAF8}" type="slidenum">
              <a:rPr lang="en-GB" smtClean="0"/>
              <a:t>‹#›</a:t>
            </a:fld>
            <a:endParaRPr lang="en-GB"/>
          </a:p>
        </p:txBody>
      </p:sp>
    </p:spTree>
    <p:extLst>
      <p:ext uri="{BB962C8B-B14F-4D97-AF65-F5344CB8AC3E}">
        <p14:creationId xmlns:p14="http://schemas.microsoft.com/office/powerpoint/2010/main" val="3304895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evening everyone, and welcome to our residential information evening. Firstly, thank you all for coming. I know evenings can be busy, so we really appreciate you taking the time to be here.</a:t>
            </a:r>
          </a:p>
          <a:p>
            <a:endParaRPr lang="en-GB" dirty="0"/>
          </a:p>
          <a:p>
            <a:r>
              <a:rPr lang="en-GB" dirty="0"/>
              <a:t>The purpose of tonight is really quite simple: **we want you to feel as informed, reassured and prepared as possible before the children head off.**</a:t>
            </a:r>
          </a:p>
          <a:p>
            <a:endParaRPr lang="en-GB" dirty="0"/>
          </a:p>
          <a:p>
            <a:r>
              <a:rPr lang="en-GB" dirty="0"/>
              <a:t>We know that for some children, this might be their **first time away from home without their family**, and we completely understand that this can bring a mixture of excitement, nerves and, occasionally, a few *“Are you sure they’re going to be alright?”* questions from parents! And actually, those questions are exactly what tonight is for.</a:t>
            </a:r>
          </a:p>
          <a:p>
            <a:endParaRPr lang="en-GB" dirty="0"/>
          </a:p>
          <a:p>
            <a:r>
              <a:rPr lang="en-GB" dirty="0"/>
              <a:t>We’ll talk you through **where the children are going, what they’ll be doing, what they need to bring, meals, medication, behaviour and expectations, communication, safeguarding, and what happens in an emergency**.</a:t>
            </a:r>
          </a:p>
          <a:p>
            <a:endParaRPr lang="en-GB" dirty="0"/>
          </a:p>
          <a:p>
            <a:r>
              <a:rPr lang="en-GB" dirty="0"/>
              <a:t>We’ll also hopefully reassure you that this isn’t just about going away and doing lots of exciting activities. It’s about giving the children the opportunity to **develop independence, build friendships, challenge themselves, try new things and create memories that they’ll hopefully talk about for a very long time.**</a:t>
            </a:r>
          </a:p>
          <a:p>
            <a:endParaRPr lang="en-GB" dirty="0"/>
          </a:p>
          <a:p>
            <a:r>
              <a:rPr lang="en-GB" dirty="0"/>
              <a:t>We also want this to be a positive experience for you as parents. We appreciate that sending your child away can feel like a much bigger deal for the adults than it sometimes does for the children!</a:t>
            </a:r>
          </a:p>
          <a:p>
            <a:endParaRPr lang="en-GB" dirty="0"/>
          </a:p>
          <a:p>
            <a:r>
              <a:rPr lang="en-GB" dirty="0"/>
              <a:t>By the end of the presentation, our hope is that you’ll know exactly what to expect — and, more importantly, that you’ll be feeling **excited rather than anxious** about what lies ahead.</a:t>
            </a:r>
          </a:p>
          <a:p>
            <a:endParaRPr lang="en-GB" dirty="0"/>
          </a:p>
          <a:p>
            <a:r>
              <a:rPr lang="en-GB" dirty="0"/>
              <a:t>So, thank you again for coming. We’re really looking forward to taking the children to **Hilltop**, giving them a fantastic experience and, hopefully, coming back with lots of stories, photographs and memories — and **all of the children we took with us!**</a:t>
            </a:r>
          </a:p>
        </p:txBody>
      </p:sp>
      <p:sp>
        <p:nvSpPr>
          <p:cNvPr id="4" name="Slide Number Placeholder 3"/>
          <p:cNvSpPr>
            <a:spLocks noGrp="1"/>
          </p:cNvSpPr>
          <p:nvPr>
            <p:ph type="sldNum" sz="quarter" idx="5"/>
          </p:nvPr>
        </p:nvSpPr>
        <p:spPr/>
        <p:txBody>
          <a:bodyPr/>
          <a:lstStyle/>
          <a:p>
            <a:fld id="{36534AE8-62D4-4501-B1FD-49FB493BAAF8}" type="slidenum">
              <a:rPr lang="en-GB" smtClean="0"/>
              <a:t>1</a:t>
            </a:fld>
            <a:endParaRPr lang="en-GB"/>
          </a:p>
        </p:txBody>
      </p:sp>
    </p:spTree>
    <p:extLst>
      <p:ext uri="{BB962C8B-B14F-4D97-AF65-F5344CB8AC3E}">
        <p14:creationId xmlns:p14="http://schemas.microsoft.com/office/powerpoint/2010/main" val="4269365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GB"/>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62122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37112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GB"/>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08852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85646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32682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12841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67934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62875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GB"/>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846CE7D5-CF57-46EF-B807-FDD0502418D4}" type="datetimeFigureOut">
              <a:rPr lang="en-US" smtClean="0"/>
              <a:t>9/16/2026</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93462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69529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GB"/>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3658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31783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GB"/>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71502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30787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2804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104333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08077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6"/>
            <a:ext cx="8430767" cy="1842020"/>
          </a:xfrm>
        </p:spPr>
        <p:txBody>
          <a:bodyPr anchor="t" anchorCtr="0">
            <a:noAutofit/>
          </a:bodyPr>
          <a:lstStyle>
            <a:lvl1pPr>
              <a:defRPr sz="6000" cap="all" baseline="0">
                <a:solidFill>
                  <a:schemeClr val="tx1"/>
                </a:solidFill>
              </a:defRPr>
            </a:lvl1pPr>
          </a:lstStyle>
          <a:p>
            <a:r>
              <a:rPr lang="en-GB"/>
              <a:t>Click to edit Master title style</a:t>
            </a:r>
            <a:endParaRPr lang="en-US" dirty="0"/>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1077213" y="4246692"/>
            <a:ext cx="8430639" cy="1608008"/>
          </a:xfrm>
        </p:spPr>
        <p:txBody>
          <a:bodyPr anchor="b">
            <a:noAutofit/>
          </a:bodyPr>
          <a:lstStyle>
            <a:lvl1pPr marL="0" indent="0">
              <a:lnSpc>
                <a:spcPct val="100000"/>
              </a:lnSpc>
              <a:buNone/>
              <a:defRPr sz="2000">
                <a:solidFill>
                  <a:schemeClr val="tx1"/>
                </a:solidFill>
              </a:defRPr>
            </a:lvl1pPr>
            <a:lvl2pPr marL="228600" indent="0">
              <a:lnSpc>
                <a:spcPct val="100000"/>
              </a:lnSpc>
              <a:buNone/>
              <a:defRPr sz="2000">
                <a:solidFill>
                  <a:schemeClr val="tx1"/>
                </a:solidFill>
              </a:defRPr>
            </a:lvl2pPr>
            <a:lvl3pPr marL="457200" indent="0">
              <a:lnSpc>
                <a:spcPct val="100000"/>
              </a:lnSpc>
              <a:buNone/>
              <a:defRPr sz="2000">
                <a:solidFill>
                  <a:schemeClr val="tx1"/>
                </a:solidFill>
              </a:defRPr>
            </a:lvl3pPr>
            <a:lvl4pPr marL="685800" indent="0">
              <a:lnSpc>
                <a:spcPct val="100000"/>
              </a:lnSpc>
              <a:buNone/>
              <a:defRPr sz="2000">
                <a:solidFill>
                  <a:schemeClr val="tx1"/>
                </a:solidFill>
              </a:defRPr>
            </a:lvl4pPr>
            <a:lvl5pPr marL="914400" indent="0">
              <a:lnSpc>
                <a:spcPct val="100000"/>
              </a:lnSpc>
              <a:buNone/>
              <a:defRPr sz="20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846CE7D5-CF57-46EF-B807-FDD0502418D4}" type="datetimeFigureOut">
              <a:rPr lang="en-US" smtClean="0"/>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107992025"/>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GB"/>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GB"/>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en-US"/>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09709134"/>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469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GB"/>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GB"/>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846CE7D5-CF57-46EF-B807-FDD0502418D4}" type="datetimeFigureOut">
              <a:rPr lang="en-US" smtClean="0"/>
              <a:t>9/16/2026</a:t>
            </a:fld>
            <a:endParaRPr lang="en-US"/>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15017127"/>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GB"/>
              <a:t>Click to edit Master title style</a:t>
            </a:r>
            <a:endParaRPr lang="en-US"/>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GB"/>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846CE7D5-CF57-46EF-B807-FDD0502418D4}" type="datetimeFigureOut">
              <a:rPr lang="en-US" smtClean="0"/>
              <a:t>9/16/2026</a:t>
            </a:fld>
            <a:endParaRPr lang="en-US"/>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endParaRPr lang="en-US"/>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330EA680-D336-4FF7-8B7A-9848BB0A1C32}" type="slidenum">
              <a:rPr lang="en-US" smtClean="0"/>
              <a:t>‹#›</a:t>
            </a:fld>
            <a:endParaRPr lang="en-US"/>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7741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846CE7D5-CF57-46EF-B807-FDD0502418D4}" type="datetimeFigureOut">
              <a:rPr lang="en-US" smtClean="0"/>
              <a:t>9/16/2026</a:t>
            </a:fld>
            <a:endParaRPr lang="en-US"/>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170184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GB"/>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endParaRPr lang="en-US"/>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65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GB"/>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846CE7D5-CF57-46EF-B807-FDD0502418D4}" type="datetimeFigureOut">
              <a:rPr lang="en-US" smtClean="0"/>
              <a:t>9/16/2026</a:t>
            </a:fld>
            <a:endParaRPr lang="en-US"/>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648741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GB"/>
              <a:t>Click to edit Master title style</a:t>
            </a:r>
            <a:endParaRPr lang="en-US"/>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73702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GB"/>
              <a:t>Click to edit Master title style</a:t>
            </a:r>
            <a:endParaRPr lang="en-US"/>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en-US"/>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3407183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GB"/>
              <a:t>Click to edit Master title style</a:t>
            </a:r>
            <a:endParaRPr lang="en-US"/>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846CE7D5-CF57-46EF-B807-FDD0502418D4}" type="datetimeFigureOut">
              <a:rPr lang="en-US" smtClean="0"/>
              <a:t>9/16/2026</a:t>
            </a:fld>
            <a:endParaRPr lang="en-US"/>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en-US"/>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330EA680-D336-4FF7-8B7A-9848BB0A1C32}"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5358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GB"/>
              <a:t>Click to edit Master title style</a:t>
            </a:r>
            <a:endParaRPr lang="en-US"/>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846CE7D5-CF57-46EF-B807-FDD0502418D4}" type="datetimeFigureOut">
              <a:rPr lang="en-US" smtClean="0"/>
              <a:t>9/16/2026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330EA680-D336-4FF7-8B7A-9848BB0A1C32}" type="slidenum">
              <a:rPr lang="en-US" smtClean="0"/>
              <a:t>‹#›</a:t>
            </a:fld>
            <a:endParaRPr lang="en-US"/>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16223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GB"/>
              <a:t>Click to edit Master title style</a:t>
            </a:r>
            <a:endParaRPr lang="en-US"/>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846CE7D5-CF57-46EF-B807-FDD0502418D4}" type="datetimeFigureOut">
              <a:rPr lang="en-US" smtClean="0"/>
              <a:t>9/16/2026</a:t>
            </a:fld>
            <a:endParaRPr lang="en-US"/>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en-US"/>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330EA680-D336-4FF7-8B7A-9848BB0A1C32}"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54945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46CE7D5-CF57-46EF-B807-FDD0502418D4}" type="datetimeFigureOut">
              <a:rPr lang="en-US" smtClean="0"/>
              <a:t>9/16/2026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330EA680-D336-4FF7-8B7A-9848BB0A1C32}"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22815991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GB"/>
              <a:t>Click to edit Master title style</a:t>
            </a:r>
            <a:endParaRPr lang="en-US"/>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846CE7D5-CF57-46EF-B807-FDD0502418D4}" type="datetimeFigureOut">
              <a:rPr lang="en-US" smtClean="0"/>
              <a:t>9/16/2026</a:t>
            </a:fld>
            <a:endParaRPr lang="en-US"/>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en-US"/>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330EA680-D336-4FF7-8B7A-9848BB0A1C32}" type="slidenum">
              <a:rPr lang="en-US" smtClean="0"/>
              <a:t>‹#›</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47367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GB"/>
              <a:t>Click to edit Master title style</a:t>
            </a:r>
            <a:endParaRPr lang="en-US"/>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846CE7D5-CF57-46EF-B807-FDD0502418D4}" type="datetimeFigureOut">
              <a:rPr lang="en-US" smtClean="0"/>
              <a:t>9/16/2026</a:t>
            </a:fld>
            <a:endParaRPr lang="en-US"/>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en-US"/>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330EA680-D336-4FF7-8B7A-9848BB0A1C32}"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7330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GB"/>
              <a:t>Click to edit Master title style</a:t>
            </a:r>
            <a:endParaRPr lang="en-US"/>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846CE7D5-CF57-46EF-B807-FDD0502418D4}" type="datetimeFigureOut">
              <a:rPr lang="en-US" smtClean="0"/>
              <a:t>9/16/2026</a:t>
            </a:fld>
            <a:endParaRPr lang="en-US"/>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en-US"/>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330EA680-D336-4FF7-8B7A-9848BB0A1C32}" type="slidenum">
              <a:rPr lang="en-US" smtClean="0"/>
              <a:t>‹#›</a:t>
            </a:fld>
            <a:endParaRPr lang="en-US"/>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6309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748334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71805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1327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GB"/>
              <a:t>Click to edit Master title style</a:t>
            </a:r>
            <a:endParaRPr lang="en-US"/>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330EA680-D336-4FF7-8B7A-9848BB0A1C32}" type="slidenum">
              <a:rPr lang="en-US" smtClean="0"/>
              <a:t>‹#›</a:t>
            </a:fld>
            <a:endParaRPr lang="en-US"/>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829155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846CE7D5-CF57-46EF-B807-FDD0502418D4}" type="datetimeFigureOut">
              <a:rPr lang="en-US" smtClean="0"/>
              <a:t>9/16/2026</a:t>
            </a:fld>
            <a:endParaRPr lang="en-US"/>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330EA680-D336-4FF7-8B7A-9848BB0A1C32}" type="slidenum">
              <a:rPr lang="en-US" smtClean="0"/>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538303"/>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GB"/>
              <a:t>Click to edit Master title style</a:t>
            </a:r>
            <a:endParaRPr lang="en-US"/>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846CE7D5-CF57-46EF-B807-FDD0502418D4}" type="datetimeFigureOut">
              <a:rPr lang="en-US" smtClean="0"/>
              <a:t>9/16/2026</a:t>
            </a:fld>
            <a:endParaRPr lang="en-US"/>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330EA680-D336-4FF7-8B7A-9848BB0A1C32}" type="slidenum">
              <a:rPr lang="en-US" smtClean="0"/>
              <a:t>‹#›</a:t>
            </a:fld>
            <a:endParaRPr lang="en-US"/>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42603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846CE7D5-CF57-46EF-B807-FDD0502418D4}" type="datetimeFigureOut">
              <a:rPr lang="en-US" smtClean="0"/>
              <a:t>9/16/2026</a:t>
            </a:fld>
            <a:endParaRPr lang="en-US"/>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330EA680-D336-4FF7-8B7A-9848BB0A1C32}" type="slidenum">
              <a:rPr lang="en-US" smtClean="0"/>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432606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846CE7D5-CF57-46EF-B807-FDD0502418D4}" type="datetimeFigureOut">
              <a:rPr lang="en-US" smtClean="0"/>
              <a:t>9/16/2026</a:t>
            </a:fld>
            <a:endParaRPr lang="en-US"/>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330EA680-D336-4FF7-8B7A-9848BB0A1C32}" type="slidenum">
              <a:rPr lang="en-US" smtClean="0"/>
              <a:t>‹#›</a:t>
            </a:fld>
            <a:endParaRPr lang="en-US"/>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1814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GB"/>
              <a:t>Click to edit Master title style</a:t>
            </a:r>
            <a:endParaRPr lang="en-US"/>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846CE7D5-CF57-46EF-B807-FDD0502418D4}" type="datetimeFigureOut">
              <a:rPr lang="en-US" smtClean="0"/>
              <a:t>9/16/2026</a:t>
            </a:fld>
            <a:endParaRPr lang="en-US"/>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en-US"/>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330EA680-D336-4FF7-8B7A-9848BB0A1C32}" type="slidenum">
              <a:rPr lang="en-US"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13723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GB"/>
              <a:t>Click to edit Master title style</a:t>
            </a:r>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846CE7D5-CF57-46EF-B807-FDD0502418D4}" type="datetimeFigureOut">
              <a:rPr lang="en-US" smtClean="0"/>
              <a:t>9/16/2026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702181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846CE7D5-CF57-46EF-B807-FDD0502418D4}" type="datetimeFigureOut">
              <a:rPr lang="en-US" smtClean="0"/>
              <a:t>9/16/2026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94785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theme" Target="../theme/theme2.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846CE7D5-CF57-46EF-B807-FDD0502418D4}" type="datetimeFigureOut">
              <a:rPr lang="en-US" smtClean="0"/>
              <a:t>9/16/2026</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628774965"/>
      </p:ext>
    </p:extLst>
  </p:cSld>
  <p:clrMap bg1="dk1" tx1="lt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3" r:id="rId18"/>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846CE7D5-CF57-46EF-B807-FDD0502418D4}" type="datetimeFigureOut">
              <a:rPr lang="en-US" smtClean="0"/>
              <a:t>9/16/2026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330EA680-D336-4FF7-8B7A-9848BB0A1C32}" type="slidenum">
              <a:rPr lang="en-US" smtClean="0"/>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603788"/>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 id="2147483842" r:id="rId20"/>
    <p:sldLayoutId id="2147483843" r:id="rId21"/>
    <p:sldLayoutId id="2147483844" r:id="rId22"/>
    <p:sldLayoutId id="2147483845" r:id="rId23"/>
    <p:sldLayoutId id="2147483846" r:id="rId24"/>
    <p:sldLayoutId id="2147483847" r:id="rId25"/>
    <p:sldLayoutId id="2147483848" r:id="rId26"/>
    <p:sldLayoutId id="2147483849" r:id="rId27"/>
  </p:sldLayoutIdLst>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DD3D4C8-B15B-2964-DD82-C937ED521388}"/>
              </a:ext>
            </a:extLst>
          </p:cNvPr>
          <p:cNvSpPr txBox="1"/>
          <p:nvPr/>
        </p:nvSpPr>
        <p:spPr>
          <a:xfrm>
            <a:off x="464346" y="547316"/>
            <a:ext cx="10995949" cy="3785652"/>
          </a:xfrm>
          <a:prstGeom prst="rect">
            <a:avLst/>
          </a:prstGeom>
          <a:noFill/>
        </p:spPr>
        <p:txBody>
          <a:bodyPr wrap="square">
            <a:spAutoFit/>
          </a:bodyPr>
          <a:lstStyle/>
          <a:p>
            <a:pPr>
              <a:buNone/>
            </a:pPr>
            <a:r>
              <a:rPr lang="en-GB" sz="2400" dirty="0">
                <a:latin typeface="Abadi" panose="020B0604020104020204" pitchFamily="34" charset="0"/>
              </a:rPr>
              <a:t>We’re really looking forward to taking the children away for an </a:t>
            </a:r>
            <a:r>
              <a:rPr lang="en-GB" sz="2400" b="1" dirty="0">
                <a:latin typeface="Abadi" panose="020B0604020104020204" pitchFamily="34" charset="0"/>
              </a:rPr>
              <a:t>exciting few days of adventure, activities and new experiences!</a:t>
            </a:r>
            <a:endParaRPr lang="en-GB" sz="2400" dirty="0">
              <a:latin typeface="Abadi" panose="020B0604020104020204" pitchFamily="34" charset="0"/>
            </a:endParaRPr>
          </a:p>
          <a:p>
            <a:pPr>
              <a:buNone/>
            </a:pPr>
            <a:endParaRPr lang="en-GB" sz="2400" dirty="0">
              <a:latin typeface="Abadi" panose="020B0604020104020204" pitchFamily="34" charset="0"/>
            </a:endParaRPr>
          </a:p>
          <a:p>
            <a:pPr>
              <a:buNone/>
            </a:pPr>
            <a:r>
              <a:rPr lang="en-GB" sz="2400" dirty="0">
                <a:latin typeface="Abadi" panose="020B0604020104020204" pitchFamily="34" charset="0"/>
              </a:rPr>
              <a:t>📱 </a:t>
            </a:r>
            <a:r>
              <a:rPr lang="en-GB" sz="2400" b="1" dirty="0">
                <a:latin typeface="Abadi" panose="020B0604020104020204" pitchFamily="34" charset="0"/>
              </a:rPr>
              <a:t>Before we get started…</a:t>
            </a:r>
            <a:endParaRPr lang="en-GB" sz="2400" dirty="0">
              <a:latin typeface="Abadi" panose="020B0604020104020204" pitchFamily="34" charset="0"/>
            </a:endParaRPr>
          </a:p>
          <a:p>
            <a:pPr>
              <a:buNone/>
            </a:pPr>
            <a:r>
              <a:rPr lang="en-GB" sz="2400" dirty="0">
                <a:latin typeface="Abadi" panose="020B0604020104020204" pitchFamily="34" charset="0"/>
              </a:rPr>
              <a:t>Feel free to scan the </a:t>
            </a:r>
            <a:r>
              <a:rPr lang="en-GB" sz="2400" b="1" dirty="0">
                <a:latin typeface="Abadi" panose="020B0604020104020204" pitchFamily="34" charset="0"/>
              </a:rPr>
              <a:t>QR code</a:t>
            </a:r>
            <a:r>
              <a:rPr lang="en-GB" sz="2400" dirty="0">
                <a:latin typeface="Abadi" panose="020B0604020104020204" pitchFamily="34" charset="0"/>
              </a:rPr>
              <a:t> to explore the </a:t>
            </a:r>
            <a:r>
              <a:rPr lang="en-GB" sz="2400" b="1" dirty="0">
                <a:latin typeface="Abadi" panose="020B0604020104020204" pitchFamily="34" charset="0"/>
              </a:rPr>
              <a:t>Hilltop website</a:t>
            </a:r>
            <a:r>
              <a:rPr lang="en-GB" sz="2400" dirty="0">
                <a:latin typeface="Abadi" panose="020B0604020104020204" pitchFamily="34" charset="0"/>
              </a:rPr>
              <a:t> and find out more about where the children will be staying and the activities that they might be taking part in! All will be revealed soon! </a:t>
            </a:r>
          </a:p>
          <a:p>
            <a:pPr>
              <a:buNone/>
            </a:pPr>
            <a:endParaRPr lang="en-GB" sz="2400" dirty="0">
              <a:latin typeface="Abadi" panose="020B0604020104020204" pitchFamily="34" charset="0"/>
            </a:endParaRPr>
          </a:p>
          <a:p>
            <a:pPr>
              <a:buNone/>
            </a:pPr>
            <a:r>
              <a:rPr lang="en-GB" sz="2400" dirty="0">
                <a:latin typeface="Abadi" panose="020B0604020104020204" pitchFamily="34" charset="0"/>
              </a:rPr>
              <a:t>🔍 There’s also a good video at the bottom of the ‘Activities’ page under the ‘School’ tab. Volume down though, please.</a:t>
            </a:r>
          </a:p>
        </p:txBody>
      </p:sp>
      <p:pic>
        <p:nvPicPr>
          <p:cNvPr id="9" name="Picture 8">
            <a:extLst>
              <a:ext uri="{FF2B5EF4-FFF2-40B4-BE49-F238E27FC236}">
                <a16:creationId xmlns:a16="http://schemas.microsoft.com/office/drawing/2014/main" id="{7FFB9AB6-D3E1-428F-40CA-C7F3B588335F}"/>
              </a:ext>
            </a:extLst>
          </p:cNvPr>
          <p:cNvPicPr>
            <a:picLocks noChangeAspect="1"/>
          </p:cNvPicPr>
          <p:nvPr/>
        </p:nvPicPr>
        <p:blipFill>
          <a:blip r:embed="rId3"/>
          <a:stretch>
            <a:fillRect/>
          </a:stretch>
        </p:blipFill>
        <p:spPr>
          <a:xfrm>
            <a:off x="9355270" y="4463086"/>
            <a:ext cx="2105026" cy="2134020"/>
          </a:xfrm>
          <a:prstGeom prst="rect">
            <a:avLst/>
          </a:prstGeom>
        </p:spPr>
      </p:pic>
      <p:pic>
        <p:nvPicPr>
          <p:cNvPr id="10" name="Picture 9" descr="hilltopoutdoorcentre">
            <a:extLst>
              <a:ext uri="{FF2B5EF4-FFF2-40B4-BE49-F238E27FC236}">
                <a16:creationId xmlns:a16="http://schemas.microsoft.com/office/drawing/2014/main" id="{98F939BD-BD24-546F-A923-91E9290C1950}"/>
              </a:ext>
            </a:extLst>
          </p:cNvPr>
          <p:cNvPicPr>
            <a:picLocks noChangeAspect="1"/>
          </p:cNvPicPr>
          <p:nvPr/>
        </p:nvPicPr>
        <p:blipFill>
          <a:blip r:embed="rId4"/>
          <a:stretch>
            <a:fillRect/>
          </a:stretch>
        </p:blipFill>
        <p:spPr>
          <a:xfrm>
            <a:off x="257810" y="5473590"/>
            <a:ext cx="1123516" cy="1123516"/>
          </a:xfrm>
          <a:prstGeom prst="rect">
            <a:avLst/>
          </a:prstGeom>
        </p:spPr>
      </p:pic>
      <p:sp>
        <p:nvSpPr>
          <p:cNvPr id="12" name="TextBox 11">
            <a:extLst>
              <a:ext uri="{FF2B5EF4-FFF2-40B4-BE49-F238E27FC236}">
                <a16:creationId xmlns:a16="http://schemas.microsoft.com/office/drawing/2014/main" id="{05FFFD26-EBDC-866E-D35C-1390A9E7D7BA}"/>
              </a:ext>
            </a:extLst>
          </p:cNvPr>
          <p:cNvSpPr txBox="1"/>
          <p:nvPr/>
        </p:nvSpPr>
        <p:spPr>
          <a:xfrm>
            <a:off x="1379529" y="6196996"/>
            <a:ext cx="7060557" cy="400110"/>
          </a:xfrm>
          <a:prstGeom prst="rect">
            <a:avLst/>
          </a:prstGeom>
          <a:noFill/>
        </p:spPr>
        <p:txBody>
          <a:bodyPr wrap="square">
            <a:spAutoFit/>
          </a:bodyPr>
          <a:lstStyle/>
          <a:p>
            <a:pPr>
              <a:buNone/>
            </a:pPr>
            <a:r>
              <a:rPr lang="en-GB" sz="2000" b="1" dirty="0">
                <a:latin typeface="Abadi" panose="020B0604020104020204" pitchFamily="34" charset="0"/>
              </a:rPr>
              <a:t>🌟 Adventure • Friendship • Independence • Memories 🌟</a:t>
            </a:r>
          </a:p>
        </p:txBody>
      </p:sp>
    </p:spTree>
    <p:extLst>
      <p:ext uri="{BB962C8B-B14F-4D97-AF65-F5344CB8AC3E}">
        <p14:creationId xmlns:p14="http://schemas.microsoft.com/office/powerpoint/2010/main" val="347015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C0ED07-E74C-BE26-8567-4FA6B6A16AEC}"/>
              </a:ext>
            </a:extLst>
          </p:cNvPr>
          <p:cNvSpPr txBox="1"/>
          <p:nvPr/>
        </p:nvSpPr>
        <p:spPr>
          <a:xfrm>
            <a:off x="285508" y="245962"/>
            <a:ext cx="11620984" cy="6366076"/>
          </a:xfrm>
          <a:prstGeom prst="rect">
            <a:avLst/>
          </a:prstGeom>
        </p:spPr>
        <p:txBody>
          <a:bodyPr vert="horz" lIns="91440" tIns="45720" rIns="91440" bIns="45720" rtlCol="0" anchor="ctr">
            <a:normAutofit fontScale="55000" lnSpcReduction="20000"/>
          </a:bodyPr>
          <a:lstStyle/>
          <a:p>
            <a:pPr algn="ctr"/>
            <a:r>
              <a:rPr lang="en-GB" sz="6700" b="1" dirty="0"/>
              <a:t>🚌 Travel Arrangements 🚌</a:t>
            </a:r>
          </a:p>
          <a:p>
            <a:endParaRPr lang="en-GB" sz="3200" b="1" dirty="0"/>
          </a:p>
          <a:p>
            <a:endParaRPr lang="en-GB" sz="3200" b="1" dirty="0"/>
          </a:p>
          <a:p>
            <a:r>
              <a:rPr lang="en-GB" sz="3200" b="1" dirty="0">
                <a:latin typeface="Abadi" panose="020B0604020104020204" pitchFamily="34" charset="0"/>
              </a:rPr>
              <a:t>Monday 21st September 2026</a:t>
            </a:r>
            <a:endParaRPr lang="en-GB" sz="3200" dirty="0">
              <a:latin typeface="Abadi" panose="020B0604020104020204" pitchFamily="34" charset="0"/>
            </a:endParaRPr>
          </a:p>
          <a:p>
            <a:pPr marL="457200" lvl="0" indent="-457200">
              <a:buFont typeface="Arial" panose="020B0604020202020204" pitchFamily="34" charset="0"/>
              <a:buChar char="•"/>
            </a:pPr>
            <a:r>
              <a:rPr lang="en-GB" sz="3200" dirty="0">
                <a:latin typeface="Abadi" panose="020B0604020104020204" pitchFamily="34" charset="0"/>
              </a:rPr>
              <a:t>Children should arrive at school and go to the </a:t>
            </a:r>
            <a:r>
              <a:rPr lang="en-GB" sz="3200" b="1" dirty="0">
                <a:latin typeface="Abadi" panose="020B0604020104020204" pitchFamily="34" charset="0"/>
              </a:rPr>
              <a:t>Main Hall by 8:15am</a:t>
            </a:r>
            <a:r>
              <a:rPr lang="en-GB" sz="3200" dirty="0">
                <a:latin typeface="Abadi" panose="020B0604020104020204" pitchFamily="34" charset="0"/>
              </a:rPr>
              <a:t>.</a:t>
            </a:r>
          </a:p>
          <a:p>
            <a:pPr marL="457200" lvl="0" indent="-457200">
              <a:buFont typeface="Arial" panose="020B0604020202020204" pitchFamily="34" charset="0"/>
              <a:buChar char="•"/>
            </a:pPr>
            <a:r>
              <a:rPr lang="en-GB" sz="3200" dirty="0">
                <a:latin typeface="Abadi" panose="020B0604020104020204" pitchFamily="34" charset="0"/>
              </a:rPr>
              <a:t>We will be getting ready to leave school shortly after </a:t>
            </a:r>
            <a:r>
              <a:rPr lang="en-GB" sz="3200" b="1" dirty="0">
                <a:latin typeface="Abadi" panose="020B0604020104020204" pitchFamily="34" charset="0"/>
              </a:rPr>
              <a:t>9:00am</a:t>
            </a:r>
            <a:r>
              <a:rPr lang="en-GB" sz="3200" dirty="0">
                <a:latin typeface="Abadi" panose="020B0604020104020204" pitchFamily="34" charset="0"/>
              </a:rPr>
              <a:t>.</a:t>
            </a:r>
          </a:p>
          <a:p>
            <a:pPr marL="457200" lvl="0" indent="-457200">
              <a:buFont typeface="Arial" panose="020B0604020202020204" pitchFamily="34" charset="0"/>
              <a:buChar char="•"/>
            </a:pPr>
            <a:r>
              <a:rPr lang="en-GB" sz="3200" dirty="0">
                <a:latin typeface="Abadi" panose="020B0604020104020204" pitchFamily="34" charset="0"/>
              </a:rPr>
              <a:t>The coach will be parked at the </a:t>
            </a:r>
            <a:r>
              <a:rPr lang="en-GB" sz="3200" b="1" dirty="0">
                <a:latin typeface="Abadi" panose="020B0604020104020204" pitchFamily="34" charset="0"/>
              </a:rPr>
              <a:t>bus stop on </a:t>
            </a:r>
            <a:r>
              <a:rPr lang="en-GB" sz="3200" b="1" dirty="0" err="1">
                <a:latin typeface="Abadi" panose="020B0604020104020204" pitchFamily="34" charset="0"/>
              </a:rPr>
              <a:t>Hattons</a:t>
            </a:r>
            <a:r>
              <a:rPr lang="en-GB" sz="3200" b="1" dirty="0">
                <a:latin typeface="Abadi" panose="020B0604020104020204" pitchFamily="34" charset="0"/>
              </a:rPr>
              <a:t> Park</a:t>
            </a:r>
            <a:r>
              <a:rPr lang="en-GB" sz="3200" dirty="0">
                <a:latin typeface="Abadi" panose="020B0604020104020204" pitchFamily="34" charset="0"/>
              </a:rPr>
              <a:t>. If parents/carers would like to wave the children off, please wait at the bus stop rather than coming into the school grounds. This will help us to avoid additional pedestrian traffic around school in the morning.</a:t>
            </a:r>
          </a:p>
          <a:p>
            <a:endParaRPr lang="en-GB" sz="3200" b="1" dirty="0">
              <a:latin typeface="Abadi" panose="020B0604020104020204" pitchFamily="34" charset="0"/>
            </a:endParaRPr>
          </a:p>
          <a:p>
            <a:endParaRPr lang="en-GB" sz="3200" b="1" dirty="0">
              <a:latin typeface="Abadi" panose="020B0604020104020204" pitchFamily="34" charset="0"/>
            </a:endParaRPr>
          </a:p>
          <a:p>
            <a:r>
              <a:rPr lang="en-GB" sz="3200" b="1" dirty="0">
                <a:latin typeface="Abadi" panose="020B0604020104020204" pitchFamily="34" charset="0"/>
              </a:rPr>
              <a:t>🕦 Arrival at Hilltop</a:t>
            </a:r>
          </a:p>
          <a:p>
            <a:r>
              <a:rPr lang="en-GB" sz="3200" dirty="0">
                <a:latin typeface="Abadi" panose="020B0604020104020204" pitchFamily="34" charset="0"/>
              </a:rPr>
              <a:t>We are expecting to arrive at </a:t>
            </a:r>
            <a:r>
              <a:rPr lang="en-GB" sz="3200" b="1" dirty="0">
                <a:latin typeface="Abadi" panose="020B0604020104020204" pitchFamily="34" charset="0"/>
              </a:rPr>
              <a:t>Hilltop at approximately 11:30 am</a:t>
            </a:r>
            <a:r>
              <a:rPr lang="en-GB" sz="3200" dirty="0">
                <a:latin typeface="Abadi" panose="020B0604020104020204" pitchFamily="34" charset="0"/>
              </a:rPr>
              <a:t>. Once we arrive, children will have their </a:t>
            </a:r>
            <a:r>
              <a:rPr lang="en-GB" sz="3200" b="1" dirty="0">
                <a:latin typeface="Abadi" panose="020B0604020104020204" pitchFamily="34" charset="0"/>
              </a:rPr>
              <a:t>packed lunch</a:t>
            </a:r>
            <a:r>
              <a:rPr lang="en-GB" sz="3200" dirty="0">
                <a:latin typeface="Abadi" panose="020B0604020104020204" pitchFamily="34" charset="0"/>
              </a:rPr>
              <a:t> before we begin the activities.</a:t>
            </a:r>
          </a:p>
          <a:p>
            <a:endParaRPr lang="en-GB" sz="3200" b="1" dirty="0">
              <a:latin typeface="Abadi" panose="020B0604020104020204" pitchFamily="34" charset="0"/>
            </a:endParaRPr>
          </a:p>
          <a:p>
            <a:endParaRPr lang="en-GB" sz="3200" b="1" dirty="0">
              <a:latin typeface="Abadi" panose="020B0604020104020204" pitchFamily="34" charset="0"/>
            </a:endParaRPr>
          </a:p>
          <a:p>
            <a:r>
              <a:rPr lang="en-GB" sz="3200" b="1" dirty="0">
                <a:latin typeface="Abadi" panose="020B0604020104020204" pitchFamily="34" charset="0"/>
              </a:rPr>
              <a:t>🥪 Packed Lunch</a:t>
            </a:r>
          </a:p>
          <a:p>
            <a:r>
              <a:rPr lang="en-GB" sz="3200" dirty="0">
                <a:latin typeface="Abadi" panose="020B0604020104020204" pitchFamily="34" charset="0"/>
              </a:rPr>
              <a:t>Please provide a packed lunch for the journey. Please put the lunch in a </a:t>
            </a:r>
            <a:r>
              <a:rPr lang="en-GB" sz="3200" b="1" dirty="0">
                <a:latin typeface="Abadi" panose="020B0604020104020204" pitchFamily="34" charset="0"/>
              </a:rPr>
              <a:t>plastic bag</a:t>
            </a:r>
            <a:r>
              <a:rPr lang="en-GB" sz="3200" dirty="0">
                <a:latin typeface="Abadi" panose="020B0604020104020204" pitchFamily="34" charset="0"/>
              </a:rPr>
              <a:t> so that any rubbish can easily be disposed of afterwards.</a:t>
            </a:r>
          </a:p>
          <a:p>
            <a:endParaRPr lang="en-GB" sz="3200" dirty="0">
              <a:latin typeface="Abadi" panose="020B0604020104020204" pitchFamily="34" charset="0"/>
            </a:endParaRPr>
          </a:p>
          <a:p>
            <a:r>
              <a:rPr lang="en-GB" sz="3200" dirty="0">
                <a:latin typeface="Abadi" panose="020B0604020104020204" pitchFamily="34" charset="0"/>
              </a:rPr>
              <a:t>Please follow our usual healthy-school packed lunch expectations:</a:t>
            </a:r>
          </a:p>
          <a:p>
            <a:pPr lvl="1"/>
            <a:r>
              <a:rPr lang="en-GB" sz="3200" dirty="0">
                <a:latin typeface="Abadi" panose="020B0604020104020204" pitchFamily="34" charset="0"/>
              </a:rPr>
              <a:t>❌ No sweets</a:t>
            </a:r>
          </a:p>
          <a:p>
            <a:pPr lvl="1"/>
            <a:r>
              <a:rPr lang="en-GB" sz="3200" dirty="0">
                <a:latin typeface="Abadi" panose="020B0604020104020204" pitchFamily="34" charset="0"/>
              </a:rPr>
              <a:t>❌ No fizzy drinks</a:t>
            </a:r>
          </a:p>
          <a:p>
            <a:pPr lvl="1"/>
            <a:r>
              <a:rPr lang="en-GB" sz="3200" dirty="0">
                <a:latin typeface="Abadi" panose="020B0604020104020204" pitchFamily="34" charset="0"/>
              </a:rPr>
              <a:t>❌ No glass bottles</a:t>
            </a:r>
          </a:p>
          <a:p>
            <a:pPr lvl="1"/>
            <a:r>
              <a:rPr lang="en-GB" sz="3200" dirty="0">
                <a:latin typeface="Abadi" panose="020B0604020104020204" pitchFamily="34" charset="0"/>
              </a:rPr>
              <a:t>✅ A refillable plastic water bottle </a:t>
            </a:r>
            <a:r>
              <a:rPr lang="en-GB" sz="3200" i="1" dirty="0">
                <a:latin typeface="Abadi" panose="020B0604020104020204" pitchFamily="34" charset="0"/>
              </a:rPr>
              <a:t>(Children can keep their refillable water bottle with them throughout the trip and refill it as needed.)</a:t>
            </a:r>
          </a:p>
          <a:p>
            <a:endParaRPr lang="en-GB" sz="3200" b="1" dirty="0"/>
          </a:p>
        </p:txBody>
      </p:sp>
    </p:spTree>
    <p:extLst>
      <p:ext uri="{BB962C8B-B14F-4D97-AF65-F5344CB8AC3E}">
        <p14:creationId xmlns:p14="http://schemas.microsoft.com/office/powerpoint/2010/main" val="379358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animEffect transition="in" filter="fade">
                                      <p:cBhvr>
                                        <p:cTn id="7" dur="500"/>
                                        <p:tgtEl>
                                          <p:spTgt spid="3">
                                            <p:txEl>
                                              <p:pRg st="13" end="1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4" end="14"/>
                                            </p:txEl>
                                          </p:spTgt>
                                        </p:tgtEl>
                                        <p:attrNameLst>
                                          <p:attrName>style.visibility</p:attrName>
                                        </p:attrNameLst>
                                      </p:cBhvr>
                                      <p:to>
                                        <p:strVal val="visible"/>
                                      </p:to>
                                    </p:set>
                                    <p:animEffect transition="in" filter="fade">
                                      <p:cBhvr>
                                        <p:cTn id="10" dur="500"/>
                                        <p:tgtEl>
                                          <p:spTgt spid="3">
                                            <p:txEl>
                                              <p:pRg st="14" end="1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6" end="16"/>
                                            </p:txEl>
                                          </p:spTgt>
                                        </p:tgtEl>
                                        <p:attrNameLst>
                                          <p:attrName>style.visibility</p:attrName>
                                        </p:attrNameLst>
                                      </p:cBhvr>
                                      <p:to>
                                        <p:strVal val="visible"/>
                                      </p:to>
                                    </p:set>
                                    <p:animEffect transition="in" filter="fade">
                                      <p:cBhvr>
                                        <p:cTn id="13" dur="500"/>
                                        <p:tgtEl>
                                          <p:spTgt spid="3">
                                            <p:txEl>
                                              <p:pRg st="16" end="1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7" end="17"/>
                                            </p:txEl>
                                          </p:spTgt>
                                        </p:tgtEl>
                                        <p:attrNameLst>
                                          <p:attrName>style.visibility</p:attrName>
                                        </p:attrNameLst>
                                      </p:cBhvr>
                                      <p:to>
                                        <p:strVal val="visible"/>
                                      </p:to>
                                    </p:set>
                                    <p:animEffect transition="in" filter="fade">
                                      <p:cBhvr>
                                        <p:cTn id="16" dur="500"/>
                                        <p:tgtEl>
                                          <p:spTgt spid="3">
                                            <p:txEl>
                                              <p:pRg st="17" end="1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8" end="18"/>
                                            </p:txEl>
                                          </p:spTgt>
                                        </p:tgtEl>
                                        <p:attrNameLst>
                                          <p:attrName>style.visibility</p:attrName>
                                        </p:attrNameLst>
                                      </p:cBhvr>
                                      <p:to>
                                        <p:strVal val="visible"/>
                                      </p:to>
                                    </p:set>
                                    <p:animEffect transition="in" filter="fade">
                                      <p:cBhvr>
                                        <p:cTn id="19" dur="500"/>
                                        <p:tgtEl>
                                          <p:spTgt spid="3">
                                            <p:txEl>
                                              <p:pRg st="18" end="1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9" end="19"/>
                                            </p:txEl>
                                          </p:spTgt>
                                        </p:tgtEl>
                                        <p:attrNameLst>
                                          <p:attrName>style.visibility</p:attrName>
                                        </p:attrNameLst>
                                      </p:cBhvr>
                                      <p:to>
                                        <p:strVal val="visible"/>
                                      </p:to>
                                    </p:set>
                                    <p:animEffect transition="in" filter="fade">
                                      <p:cBhvr>
                                        <p:cTn id="22" dur="500"/>
                                        <p:tgtEl>
                                          <p:spTgt spid="3">
                                            <p:txEl>
                                              <p:pRg st="19" end="19"/>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20" end="20"/>
                                            </p:txEl>
                                          </p:spTgt>
                                        </p:tgtEl>
                                        <p:attrNameLst>
                                          <p:attrName>style.visibility</p:attrName>
                                        </p:attrNameLst>
                                      </p:cBhvr>
                                      <p:to>
                                        <p:strVal val="visible"/>
                                      </p:to>
                                    </p:set>
                                    <p:animEffect transition="in" filter="fade">
                                      <p:cBhvr>
                                        <p:cTn id="25" dur="500"/>
                                        <p:tgtEl>
                                          <p:spTgt spid="3">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40CB-C762-2D70-C2FC-8FE47A1003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B84ECF-36E2-2AB2-5126-C7C1F18C8035}"/>
              </a:ext>
            </a:extLst>
          </p:cNvPr>
          <p:cNvSpPr txBox="1"/>
          <p:nvPr/>
        </p:nvSpPr>
        <p:spPr>
          <a:xfrm>
            <a:off x="285508" y="381964"/>
            <a:ext cx="11620984" cy="5179671"/>
          </a:xfrm>
          <a:prstGeom prst="rect">
            <a:avLst/>
          </a:prstGeom>
        </p:spPr>
        <p:txBody>
          <a:bodyPr vert="horz" lIns="91440" tIns="45720" rIns="91440" bIns="45720" rtlCol="0" anchor="ctr">
            <a:normAutofit/>
          </a:bodyPr>
          <a:lstStyle/>
          <a:p>
            <a:pPr algn="ctr"/>
            <a:r>
              <a:rPr lang="en-GB" sz="3900" b="1" dirty="0">
                <a:latin typeface="Abadi" panose="020B0604020104020204" pitchFamily="34" charset="0"/>
              </a:rPr>
              <a:t>🚌 Travel Arrangements 🚌</a:t>
            </a:r>
          </a:p>
          <a:p>
            <a:endParaRPr lang="en-GB" sz="3200" b="1" dirty="0">
              <a:latin typeface="Abadi" panose="020B0604020104020204" pitchFamily="34" charset="0"/>
            </a:endParaRPr>
          </a:p>
          <a:p>
            <a:endParaRPr lang="en-GB" sz="3200" b="1" dirty="0">
              <a:latin typeface="Abadi" panose="020B0604020104020204" pitchFamily="34" charset="0"/>
            </a:endParaRPr>
          </a:p>
          <a:p>
            <a:r>
              <a:rPr lang="en-GB" sz="2000" b="1" dirty="0">
                <a:latin typeface="Abadi" panose="020B0604020104020204" pitchFamily="34" charset="0"/>
              </a:rPr>
              <a:t>📚 Keeping Busy on the Coach</a:t>
            </a:r>
          </a:p>
          <a:p>
            <a:r>
              <a:rPr lang="en-GB" sz="2000" dirty="0">
                <a:latin typeface="Abadi" panose="020B0604020104020204" pitchFamily="34" charset="0"/>
              </a:rPr>
              <a:t>The journey is quite a long one, so children may bring a few small things to keep themselves occupied, such as:</a:t>
            </a:r>
          </a:p>
          <a:p>
            <a:pPr marL="914400" lvl="1" indent="-457200">
              <a:buFont typeface="Arial" panose="020B0604020202020204" pitchFamily="34" charset="0"/>
              <a:buChar char="•"/>
            </a:pPr>
            <a:r>
              <a:rPr lang="en-GB" sz="2000" dirty="0">
                <a:latin typeface="Abadi" panose="020B0604020104020204" pitchFamily="34" charset="0"/>
              </a:rPr>
              <a:t>A book</a:t>
            </a:r>
          </a:p>
          <a:p>
            <a:pPr marL="914400" lvl="1" indent="-457200">
              <a:buFont typeface="Arial" panose="020B0604020202020204" pitchFamily="34" charset="0"/>
              <a:buChar char="•"/>
            </a:pPr>
            <a:r>
              <a:rPr lang="en-GB" sz="2000" dirty="0">
                <a:latin typeface="Abadi" panose="020B0604020104020204" pitchFamily="34" charset="0"/>
              </a:rPr>
              <a:t>A notebook and pens/pencils</a:t>
            </a:r>
          </a:p>
          <a:p>
            <a:pPr marL="914400" lvl="1" indent="-457200">
              <a:buFont typeface="Arial" panose="020B0604020202020204" pitchFamily="34" charset="0"/>
              <a:buChar char="•"/>
            </a:pPr>
            <a:r>
              <a:rPr lang="en-GB" sz="2000" dirty="0">
                <a:latin typeface="Abadi" panose="020B0604020104020204" pitchFamily="34" charset="0"/>
              </a:rPr>
              <a:t>A small pack of cards</a:t>
            </a:r>
          </a:p>
          <a:p>
            <a:endParaRPr lang="en-GB" sz="2000" b="1" dirty="0">
              <a:latin typeface="Abadi" panose="020B0604020104020204" pitchFamily="34" charset="0"/>
            </a:endParaRPr>
          </a:p>
          <a:p>
            <a:r>
              <a:rPr lang="en-GB" sz="2000" b="1" dirty="0">
                <a:latin typeface="Abadi" panose="020B0604020104020204" pitchFamily="34" charset="0"/>
              </a:rPr>
              <a:t>Please do not bring any electronic devices.</a:t>
            </a:r>
            <a:endParaRPr lang="en-GB" sz="2000" dirty="0">
              <a:latin typeface="Abadi" panose="020B0604020104020204" pitchFamily="34" charset="0"/>
            </a:endParaRPr>
          </a:p>
          <a:p>
            <a:endParaRPr lang="en-GB" sz="2000" dirty="0">
              <a:latin typeface="Abadi" panose="020B0604020104020204" pitchFamily="34" charset="0"/>
            </a:endParaRPr>
          </a:p>
          <a:p>
            <a:r>
              <a:rPr lang="en-GB" sz="2000" dirty="0">
                <a:latin typeface="Abadi" panose="020B0604020104020204" pitchFamily="34" charset="0"/>
              </a:rPr>
              <a:t>We want the journey to be relaxed and enjoyable, but also safe and manageable for everyone.</a:t>
            </a:r>
          </a:p>
        </p:txBody>
      </p:sp>
    </p:spTree>
    <p:extLst>
      <p:ext uri="{BB962C8B-B14F-4D97-AF65-F5344CB8AC3E}">
        <p14:creationId xmlns:p14="http://schemas.microsoft.com/office/powerpoint/2010/main" val="734693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9F790E-67B7-2A4C-397F-77DD1A7C1AE9}"/>
              </a:ext>
            </a:extLst>
          </p:cNvPr>
          <p:cNvSpPr txBox="1"/>
          <p:nvPr/>
        </p:nvSpPr>
        <p:spPr>
          <a:xfrm>
            <a:off x="324091" y="358815"/>
            <a:ext cx="11678856" cy="604198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lvl="0" algn="ctr" fontAlgn="base">
              <a:lnSpc>
                <a:spcPct val="90000"/>
              </a:lnSpc>
              <a:spcAft>
                <a:spcPts val="600"/>
              </a:spcAft>
            </a:pPr>
            <a:r>
              <a:rPr lang="en-GB" sz="3800" b="1" dirty="0">
                <a:latin typeface="Abadi" panose="020B0604020104020204" pitchFamily="34" charset="0"/>
              </a:rPr>
              <a:t>👕 Clothing &amp; Kit 👕</a:t>
            </a:r>
          </a:p>
          <a:p>
            <a:pPr lvl="0" algn="ctr" fontAlgn="base">
              <a:lnSpc>
                <a:spcPct val="90000"/>
              </a:lnSpc>
              <a:spcAft>
                <a:spcPts val="600"/>
              </a:spcAft>
            </a:pPr>
            <a:endParaRPr lang="en-GB" sz="1600" b="1" dirty="0">
              <a:solidFill>
                <a:schemeClr val="tx2"/>
              </a:solidFill>
              <a:latin typeface="Abadi" panose="020B0604020104020204" pitchFamily="34" charset="0"/>
            </a:endParaRPr>
          </a:p>
          <a:p>
            <a:r>
              <a:rPr lang="en-GB" sz="1600" dirty="0">
                <a:latin typeface="Abadi" panose="020B0604020104020204" pitchFamily="34" charset="0"/>
              </a:rPr>
              <a:t>Hilltop is an </a:t>
            </a:r>
            <a:r>
              <a:rPr lang="en-GB" sz="1600" b="1" dirty="0">
                <a:latin typeface="Abadi" panose="020B0604020104020204" pitchFamily="34" charset="0"/>
              </a:rPr>
              <a:t>outdoor activity centre</a:t>
            </a:r>
            <a:r>
              <a:rPr lang="en-GB" sz="1600" dirty="0">
                <a:latin typeface="Abadi" panose="020B0604020104020204" pitchFamily="34" charset="0"/>
              </a:rPr>
              <a:t>, so please make sure children bring clothing that is comfortable, practical and suitable for getting </a:t>
            </a:r>
            <a:r>
              <a:rPr lang="en-GB" sz="1600" b="1" dirty="0">
                <a:latin typeface="Abadi" panose="020B0604020104020204" pitchFamily="34" charset="0"/>
              </a:rPr>
              <a:t>muddy and wet! </a:t>
            </a:r>
            <a:r>
              <a:rPr lang="en-GB" sz="1600" dirty="0">
                <a:latin typeface="Abadi" panose="020B0604020104020204" pitchFamily="34" charset="0"/>
              </a:rPr>
              <a:t>Please </a:t>
            </a:r>
            <a:r>
              <a:rPr lang="en-GB" sz="1600" b="1" dirty="0">
                <a:latin typeface="Abadi" panose="020B0604020104020204" pitchFamily="34" charset="0"/>
              </a:rPr>
              <a:t>do not send children in their best or favourite clothes</a:t>
            </a:r>
            <a:r>
              <a:rPr lang="en-GB" sz="1600" dirty="0">
                <a:latin typeface="Abadi" panose="020B0604020104020204" pitchFamily="34" charset="0"/>
              </a:rPr>
              <a:t> — things may get dirty during activities.</a:t>
            </a:r>
          </a:p>
          <a:p>
            <a:endParaRPr lang="en-GB" sz="1600" dirty="0">
              <a:latin typeface="Abadi" panose="020B0604020104020204" pitchFamily="34" charset="0"/>
            </a:endParaRPr>
          </a:p>
          <a:p>
            <a:r>
              <a:rPr lang="en-GB" sz="1600" b="1" dirty="0">
                <a:latin typeface="Abadi" panose="020B0604020104020204" pitchFamily="34" charset="0"/>
              </a:rPr>
              <a:t>👟 Footwear</a:t>
            </a:r>
          </a:p>
          <a:p>
            <a:r>
              <a:rPr lang="en-GB" sz="1600" dirty="0">
                <a:latin typeface="Abadi" panose="020B0604020104020204" pitchFamily="34" charset="0"/>
              </a:rPr>
              <a:t>Children will need </a:t>
            </a:r>
            <a:r>
              <a:rPr lang="en-GB" sz="1600" b="1" dirty="0">
                <a:latin typeface="Abadi" panose="020B0604020104020204" pitchFamily="34" charset="0"/>
              </a:rPr>
              <a:t>suitable outdoor footwear for activities</a:t>
            </a:r>
            <a:r>
              <a:rPr lang="en-GB" sz="1600" dirty="0">
                <a:latin typeface="Abadi" panose="020B0604020104020204" pitchFamily="34" charset="0"/>
              </a:rPr>
              <a:t>, such as trainers.</a:t>
            </a:r>
          </a:p>
          <a:p>
            <a:endParaRPr lang="en-GB" sz="1600" b="1" dirty="0">
              <a:latin typeface="Abadi" panose="020B0604020104020204" pitchFamily="34" charset="0"/>
            </a:endParaRPr>
          </a:p>
          <a:p>
            <a:r>
              <a:rPr lang="en-GB" sz="1600" b="1" dirty="0">
                <a:latin typeface="Abadi" panose="020B0604020104020204" pitchFamily="34" charset="0"/>
              </a:rPr>
              <a:t>Sliders, Crocs and similar open footwear must NOT be worn for activities</a:t>
            </a:r>
            <a:r>
              <a:rPr lang="en-GB" sz="1600" dirty="0">
                <a:latin typeface="Abadi" panose="020B0604020104020204" pitchFamily="34" charset="0"/>
              </a:rPr>
              <a:t> as they are not suitable or safe for outdoor activities.</a:t>
            </a:r>
          </a:p>
          <a:p>
            <a:r>
              <a:rPr lang="en-GB" sz="1600" dirty="0">
                <a:latin typeface="Abadi" panose="020B0604020104020204" pitchFamily="34" charset="0"/>
              </a:rPr>
              <a:t>However, </a:t>
            </a:r>
            <a:r>
              <a:rPr lang="en-GB" sz="1600" b="1" dirty="0">
                <a:latin typeface="Abadi" panose="020B0604020104020204" pitchFamily="34" charset="0"/>
              </a:rPr>
              <a:t>sliders or Crocs can be brought for wearing inside the dorms during downtime</a:t>
            </a:r>
            <a:r>
              <a:rPr lang="en-GB" sz="1600" dirty="0">
                <a:latin typeface="Abadi" panose="020B0604020104020204" pitchFamily="34" charset="0"/>
              </a:rPr>
              <a:t>.</a:t>
            </a:r>
          </a:p>
          <a:p>
            <a:endParaRPr lang="en-GB" sz="1600" b="1" dirty="0">
              <a:latin typeface="Abadi" panose="020B0604020104020204" pitchFamily="34" charset="0"/>
            </a:endParaRPr>
          </a:p>
          <a:p>
            <a:r>
              <a:rPr lang="en-GB" sz="1600" b="1" dirty="0">
                <a:latin typeface="Abadi" panose="020B0604020104020204" pitchFamily="34" charset="0"/>
              </a:rPr>
              <a:t>🎒 What to Pack</a:t>
            </a:r>
          </a:p>
          <a:p>
            <a:pPr lvl="1"/>
            <a:r>
              <a:rPr lang="en-GB" sz="1600" dirty="0">
                <a:latin typeface="Abadi" panose="020B0604020104020204" pitchFamily="34" charset="0"/>
              </a:rPr>
              <a:t>🛏️ Sleeping bag and pillow</a:t>
            </a:r>
          </a:p>
          <a:p>
            <a:pPr lvl="1"/>
            <a:r>
              <a:rPr lang="en-GB" sz="1600" dirty="0">
                <a:latin typeface="Abadi" panose="020B0604020104020204" pitchFamily="34" charset="0"/>
              </a:rPr>
              <a:t>👟 Indoor shoes</a:t>
            </a:r>
          </a:p>
          <a:p>
            <a:pPr lvl="1"/>
            <a:r>
              <a:rPr lang="en-GB" sz="1600" dirty="0">
                <a:latin typeface="Abadi" panose="020B0604020104020204" pitchFamily="34" charset="0"/>
              </a:rPr>
              <a:t>👟 Outdoor shoes/trainers</a:t>
            </a:r>
          </a:p>
          <a:p>
            <a:pPr lvl="1"/>
            <a:r>
              <a:rPr lang="en-GB" sz="1600" dirty="0">
                <a:latin typeface="Abadi" panose="020B0604020104020204" pitchFamily="34" charset="0"/>
              </a:rPr>
              <a:t>🧥 Waterproof coat/jacket</a:t>
            </a:r>
          </a:p>
          <a:p>
            <a:pPr lvl="1"/>
            <a:r>
              <a:rPr lang="en-GB" sz="1600" dirty="0">
                <a:latin typeface="Abadi" panose="020B0604020104020204" pitchFamily="34" charset="0"/>
              </a:rPr>
              <a:t>👕 Layers of clothing – jogging bottoms, sports clothing, leggings, T-shirts, jumpers etc.</a:t>
            </a:r>
          </a:p>
          <a:p>
            <a:pPr lvl="1"/>
            <a:r>
              <a:rPr lang="en-GB" sz="1600" dirty="0">
                <a:latin typeface="Abadi" panose="020B0604020104020204" pitchFamily="34" charset="0"/>
              </a:rPr>
              <a:t>🧼 Wash bag and toiletries</a:t>
            </a:r>
          </a:p>
          <a:p>
            <a:pPr lvl="1"/>
            <a:r>
              <a:rPr lang="en-GB" sz="1600" dirty="0">
                <a:latin typeface="Abadi" panose="020B0604020104020204" pitchFamily="34" charset="0"/>
              </a:rPr>
              <a:t>🛁 Towel</a:t>
            </a:r>
          </a:p>
          <a:p>
            <a:pPr lvl="1"/>
            <a:r>
              <a:rPr lang="en-GB" sz="1600" dirty="0">
                <a:latin typeface="Abadi" panose="020B0604020104020204" pitchFamily="34" charset="0"/>
              </a:rPr>
              <a:t>🗑️ Bin liner/Sack for dirty or wet clothing</a:t>
            </a:r>
          </a:p>
          <a:p>
            <a:pPr lvl="1"/>
            <a:r>
              <a:rPr lang="en-GB" sz="1600" dirty="0">
                <a:latin typeface="Abadi" panose="020B0604020104020204" pitchFamily="34" charset="0"/>
              </a:rPr>
              <a:t>👚 A few spare changes of clothes in case clothes become wet, muddy or there are any accidents</a:t>
            </a:r>
          </a:p>
          <a:p>
            <a:endParaRPr lang="en-GB" sz="1600" b="1" dirty="0">
              <a:latin typeface="Abadi" panose="020B0604020104020204" pitchFamily="34" charset="0"/>
            </a:endParaRPr>
          </a:p>
          <a:p>
            <a:r>
              <a:rPr lang="en-GB" sz="2000" b="1" dirty="0">
                <a:latin typeface="Abadi" panose="020B0604020104020204" pitchFamily="34" charset="0"/>
              </a:rPr>
              <a:t>🏷️ PLEASE LABEL EVERYTHING!</a:t>
            </a:r>
          </a:p>
        </p:txBody>
      </p:sp>
    </p:spTree>
    <p:extLst>
      <p:ext uri="{BB962C8B-B14F-4D97-AF65-F5344CB8AC3E}">
        <p14:creationId xmlns:p14="http://schemas.microsoft.com/office/powerpoint/2010/main" val="139934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500"/>
                                        <p:tgtEl>
                                          <p:spTgt spid="3">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1" end="11"/>
                                            </p:txEl>
                                          </p:spTgt>
                                        </p:tgtEl>
                                        <p:attrNameLst>
                                          <p:attrName>style.visibility</p:attrName>
                                        </p:attrNameLst>
                                      </p:cBhvr>
                                      <p:to>
                                        <p:strVal val="visible"/>
                                      </p:to>
                                    </p:set>
                                    <p:animEffect transition="in" filter="fade">
                                      <p:cBhvr>
                                        <p:cTn id="10" dur="500"/>
                                        <p:tgtEl>
                                          <p:spTgt spid="3">
                                            <p:txEl>
                                              <p:pRg st="11" end="1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animEffect transition="in" filter="fade">
                                      <p:cBhvr>
                                        <p:cTn id="13" dur="500"/>
                                        <p:tgtEl>
                                          <p:spTgt spid="3">
                                            <p:txEl>
                                              <p:pRg st="12" end="1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3" end="13"/>
                                            </p:txEl>
                                          </p:spTgt>
                                        </p:tgtEl>
                                        <p:attrNameLst>
                                          <p:attrName>style.visibility</p:attrName>
                                        </p:attrNameLst>
                                      </p:cBhvr>
                                      <p:to>
                                        <p:strVal val="visible"/>
                                      </p:to>
                                    </p:set>
                                    <p:animEffect transition="in" filter="fade">
                                      <p:cBhvr>
                                        <p:cTn id="16" dur="500"/>
                                        <p:tgtEl>
                                          <p:spTgt spid="3">
                                            <p:txEl>
                                              <p:pRg st="13" end="1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animEffect transition="in" filter="fade">
                                      <p:cBhvr>
                                        <p:cTn id="19" dur="500"/>
                                        <p:tgtEl>
                                          <p:spTgt spid="3">
                                            <p:txEl>
                                              <p:pRg st="14" end="1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5" end="15"/>
                                            </p:txEl>
                                          </p:spTgt>
                                        </p:tgtEl>
                                        <p:attrNameLst>
                                          <p:attrName>style.visibility</p:attrName>
                                        </p:attrNameLst>
                                      </p:cBhvr>
                                      <p:to>
                                        <p:strVal val="visible"/>
                                      </p:to>
                                    </p:set>
                                    <p:animEffect transition="in" filter="fade">
                                      <p:cBhvr>
                                        <p:cTn id="22" dur="500"/>
                                        <p:tgtEl>
                                          <p:spTgt spid="3">
                                            <p:txEl>
                                              <p:pRg st="15" end="1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6" end="16"/>
                                            </p:txEl>
                                          </p:spTgt>
                                        </p:tgtEl>
                                        <p:attrNameLst>
                                          <p:attrName>style.visibility</p:attrName>
                                        </p:attrNameLst>
                                      </p:cBhvr>
                                      <p:to>
                                        <p:strVal val="visible"/>
                                      </p:to>
                                    </p:set>
                                    <p:animEffect transition="in" filter="fade">
                                      <p:cBhvr>
                                        <p:cTn id="25" dur="500"/>
                                        <p:tgtEl>
                                          <p:spTgt spid="3">
                                            <p:txEl>
                                              <p:pRg st="16" end="1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7" end="17"/>
                                            </p:txEl>
                                          </p:spTgt>
                                        </p:tgtEl>
                                        <p:attrNameLst>
                                          <p:attrName>style.visibility</p:attrName>
                                        </p:attrNameLst>
                                      </p:cBhvr>
                                      <p:to>
                                        <p:strVal val="visible"/>
                                      </p:to>
                                    </p:set>
                                    <p:animEffect transition="in" filter="fade">
                                      <p:cBhvr>
                                        <p:cTn id="28" dur="500"/>
                                        <p:tgtEl>
                                          <p:spTgt spid="3">
                                            <p:txEl>
                                              <p:pRg st="17" end="1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8" end="18"/>
                                            </p:txEl>
                                          </p:spTgt>
                                        </p:tgtEl>
                                        <p:attrNameLst>
                                          <p:attrName>style.visibility</p:attrName>
                                        </p:attrNameLst>
                                      </p:cBhvr>
                                      <p:to>
                                        <p:strVal val="visible"/>
                                      </p:to>
                                    </p:set>
                                    <p:animEffect transition="in" filter="fade">
                                      <p:cBhvr>
                                        <p:cTn id="31" dur="500"/>
                                        <p:tgtEl>
                                          <p:spTgt spid="3">
                                            <p:txEl>
                                              <p:pRg st="18" end="1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9" end="19"/>
                                            </p:txEl>
                                          </p:spTgt>
                                        </p:tgtEl>
                                        <p:attrNameLst>
                                          <p:attrName>style.visibility</p:attrName>
                                        </p:attrNameLst>
                                      </p:cBhvr>
                                      <p:to>
                                        <p:strVal val="visible"/>
                                      </p:to>
                                    </p:set>
                                    <p:animEffect transition="in" filter="fade">
                                      <p:cBhvr>
                                        <p:cTn id="34" dur="500"/>
                                        <p:tgtEl>
                                          <p:spTgt spid="3">
                                            <p:txEl>
                                              <p:pRg st="19" end="1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21" end="21"/>
                                            </p:txEl>
                                          </p:spTgt>
                                        </p:tgtEl>
                                        <p:attrNameLst>
                                          <p:attrName>style.visibility</p:attrName>
                                        </p:attrNameLst>
                                      </p:cBhvr>
                                      <p:to>
                                        <p:strVal val="visible"/>
                                      </p:to>
                                    </p:set>
                                    <p:animEffect transition="in" filter="fade">
                                      <p:cBhvr>
                                        <p:cTn id="39" dur="500"/>
                                        <p:tgtEl>
                                          <p:spTgt spid="3">
                                            <p:txEl>
                                              <p:pRg st="21"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759324B-9105-C078-16D9-6A2A896355AE}"/>
              </a:ext>
            </a:extLst>
          </p:cNvPr>
          <p:cNvSpPr txBox="1"/>
          <p:nvPr/>
        </p:nvSpPr>
        <p:spPr>
          <a:xfrm>
            <a:off x="778880" y="674400"/>
            <a:ext cx="10634240" cy="5570756"/>
          </a:xfrm>
          <a:prstGeom prst="rect">
            <a:avLst/>
          </a:prstGeom>
          <a:noFill/>
        </p:spPr>
        <p:txBody>
          <a:bodyPr wrap="square">
            <a:spAutoFit/>
          </a:bodyPr>
          <a:lstStyle/>
          <a:p>
            <a:pPr algn="ctr">
              <a:buNone/>
            </a:pPr>
            <a:r>
              <a:rPr lang="en-GB" sz="3600" b="1" dirty="0">
                <a:latin typeface="Abadi" panose="020B0604020104020204" pitchFamily="34" charset="0"/>
              </a:rPr>
              <a:t>🚫 Please Do Not Bring 🚫</a:t>
            </a:r>
          </a:p>
          <a:p>
            <a:pPr>
              <a:buNone/>
            </a:pPr>
            <a:endParaRPr lang="en-GB" sz="3200" b="1" dirty="0">
              <a:latin typeface="Abadi" panose="020B0604020104020204" pitchFamily="34" charset="0"/>
            </a:endParaRPr>
          </a:p>
          <a:p>
            <a:pPr lvl="0"/>
            <a:r>
              <a:rPr lang="en-GB" sz="3200" dirty="0">
                <a:latin typeface="Abadi" panose="020B0604020104020204" pitchFamily="34" charset="0"/>
              </a:rPr>
              <a:t>📱 Mobile phones </a:t>
            </a:r>
          </a:p>
          <a:p>
            <a:pPr lvl="0"/>
            <a:r>
              <a:rPr lang="en-GB" sz="3200" dirty="0">
                <a:latin typeface="Abadi" panose="020B0604020104020204" pitchFamily="34" charset="0"/>
              </a:rPr>
              <a:t>🎮 Games consoles </a:t>
            </a:r>
          </a:p>
          <a:p>
            <a:pPr lvl="0"/>
            <a:r>
              <a:rPr lang="en-GB" sz="3200" dirty="0">
                <a:latin typeface="Abadi" panose="020B0604020104020204" pitchFamily="34" charset="0"/>
              </a:rPr>
              <a:t>💻 Electronic gadgets/devices </a:t>
            </a:r>
          </a:p>
          <a:p>
            <a:pPr lvl="0"/>
            <a:r>
              <a:rPr lang="en-GB" sz="3200" dirty="0">
                <a:latin typeface="Abadi" panose="020B0604020104020204" pitchFamily="34" charset="0"/>
              </a:rPr>
              <a:t>💍 Jewellery </a:t>
            </a:r>
          </a:p>
          <a:p>
            <a:pPr lvl="0"/>
            <a:r>
              <a:rPr lang="en-GB" sz="3200" dirty="0">
                <a:latin typeface="Abadi" panose="020B0604020104020204" pitchFamily="34" charset="0"/>
              </a:rPr>
              <a:t>🧴 Aerosols or aerosol deodorant </a:t>
            </a:r>
          </a:p>
          <a:p>
            <a:pPr lvl="0"/>
            <a:r>
              <a:rPr lang="en-GB" sz="3200" dirty="0">
                <a:latin typeface="Abadi" panose="020B0604020104020204" pitchFamily="34" charset="0"/>
              </a:rPr>
              <a:t>💨 Hair dryers </a:t>
            </a:r>
          </a:p>
          <a:p>
            <a:pPr lvl="0"/>
            <a:r>
              <a:rPr lang="en-GB" sz="3200" dirty="0">
                <a:latin typeface="Abadi" panose="020B0604020104020204" pitchFamily="34" charset="0"/>
              </a:rPr>
              <a:t>🍬 Snacks, Sweets, Chewing Gum </a:t>
            </a:r>
          </a:p>
          <a:p>
            <a:pPr lvl="0"/>
            <a:r>
              <a:rPr lang="en-GB" sz="3200" dirty="0">
                <a:latin typeface="Abadi" panose="020B0604020104020204" pitchFamily="34" charset="0"/>
              </a:rPr>
              <a:t>💷 Money </a:t>
            </a:r>
          </a:p>
          <a:p>
            <a:pPr lvl="0"/>
            <a:r>
              <a:rPr lang="en-GB" sz="3200" dirty="0">
                <a:latin typeface="Abadi" panose="020B0604020104020204" pitchFamily="34" charset="0"/>
              </a:rPr>
              <a:t>🌰 Nut products (Tree nuts are on site)</a:t>
            </a:r>
          </a:p>
        </p:txBody>
      </p:sp>
    </p:spTree>
    <p:extLst>
      <p:ext uri="{BB962C8B-B14F-4D97-AF65-F5344CB8AC3E}">
        <p14:creationId xmlns:p14="http://schemas.microsoft.com/office/powerpoint/2010/main" val="976148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FA70B3-D3E1-42D5-4DF3-DC7BC5C8516B}"/>
              </a:ext>
            </a:extLst>
          </p:cNvPr>
          <p:cNvSpPr txBox="1"/>
          <p:nvPr/>
        </p:nvSpPr>
        <p:spPr>
          <a:xfrm>
            <a:off x="358816" y="938061"/>
            <a:ext cx="11424212" cy="51398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dirty="0">
                <a:latin typeface="Abadi" panose="020B0604020104020204" pitchFamily="34" charset="0"/>
              </a:rPr>
              <a:t>💊 Medication 💊</a:t>
            </a:r>
          </a:p>
          <a:p>
            <a:endParaRPr lang="en-GB" sz="2800" b="1" dirty="0">
              <a:latin typeface="Abadi" panose="020B0604020104020204" pitchFamily="34" charset="0"/>
            </a:endParaRPr>
          </a:p>
          <a:p>
            <a:r>
              <a:rPr lang="en-GB" sz="2400" dirty="0">
                <a:latin typeface="Abadi" panose="020B0604020104020204" pitchFamily="34" charset="0"/>
              </a:rPr>
              <a:t>If your child takes </a:t>
            </a:r>
            <a:r>
              <a:rPr lang="en-GB" sz="2400" b="1" dirty="0">
                <a:latin typeface="Abadi" panose="020B0604020104020204" pitchFamily="34" charset="0"/>
              </a:rPr>
              <a:t>prescribed medication or uses an inhaler</a:t>
            </a:r>
            <a:r>
              <a:rPr lang="en-GB" sz="2400" dirty="0">
                <a:latin typeface="Abadi" panose="020B0604020104020204" pitchFamily="34" charset="0"/>
              </a:rPr>
              <a:t>, please complete the appropriate </a:t>
            </a:r>
            <a:r>
              <a:rPr lang="en-GB" sz="2400" b="1" dirty="0">
                <a:latin typeface="Abadi" panose="020B0604020104020204" pitchFamily="34" charset="0"/>
              </a:rPr>
              <a:t>medication consent form</a:t>
            </a:r>
            <a:r>
              <a:rPr lang="en-GB" sz="2400" dirty="0">
                <a:latin typeface="Abadi" panose="020B0604020104020204" pitchFamily="34" charset="0"/>
              </a:rPr>
              <a:t> with as much detail as possible.</a:t>
            </a:r>
          </a:p>
          <a:p>
            <a:endParaRPr lang="en-GB" sz="2400" dirty="0">
              <a:latin typeface="Abadi" panose="020B0604020104020204" pitchFamily="34" charset="0"/>
            </a:endParaRPr>
          </a:p>
          <a:p>
            <a:r>
              <a:rPr lang="en-GB" sz="2400" dirty="0">
                <a:latin typeface="Abadi" panose="020B0604020104020204" pitchFamily="34" charset="0"/>
              </a:rPr>
              <a:t>📋 </a:t>
            </a:r>
            <a:r>
              <a:rPr lang="en-GB" sz="2400" b="1" dirty="0">
                <a:latin typeface="Abadi" panose="020B0604020104020204" pitchFamily="34" charset="0"/>
              </a:rPr>
              <a:t>Bring the completed form and medication with you on the morning of the trip in a labelled container. </a:t>
            </a:r>
            <a:endParaRPr lang="en-GB" sz="2400" dirty="0">
              <a:latin typeface="Abadi" panose="020B0604020104020204" pitchFamily="34" charset="0"/>
            </a:endParaRPr>
          </a:p>
          <a:p>
            <a:endParaRPr lang="en-GB" sz="2400" dirty="0">
              <a:latin typeface="Abadi" panose="020B0604020104020204" pitchFamily="34" charset="0"/>
            </a:endParaRPr>
          </a:p>
          <a:p>
            <a:r>
              <a:rPr lang="en-GB" sz="2400" dirty="0">
                <a:latin typeface="Abadi" panose="020B0604020104020204" pitchFamily="34" charset="0"/>
              </a:rPr>
              <a:t>🤢 If your child requires </a:t>
            </a:r>
            <a:r>
              <a:rPr lang="en-GB" sz="2400" b="1" dirty="0">
                <a:latin typeface="Abadi" panose="020B0604020104020204" pitchFamily="34" charset="0"/>
              </a:rPr>
              <a:t>non-prescribed medication</a:t>
            </a:r>
            <a:r>
              <a:rPr lang="en-GB" sz="2400" dirty="0">
                <a:latin typeface="Abadi" panose="020B0604020104020204" pitchFamily="34" charset="0"/>
              </a:rPr>
              <a:t>, such as travel-sickness tablets, please complete the appropriate consent form for this too.</a:t>
            </a:r>
          </a:p>
          <a:p>
            <a:endParaRPr lang="en-GB" sz="2400" dirty="0">
              <a:latin typeface="Abadi" panose="020B0604020104020204" pitchFamily="34" charset="0"/>
            </a:endParaRPr>
          </a:p>
          <a:p>
            <a:r>
              <a:rPr lang="en-GB" sz="2400" dirty="0">
                <a:latin typeface="Abadi" panose="020B0604020104020204" pitchFamily="34" charset="0"/>
              </a:rPr>
              <a:t>🔒 </a:t>
            </a:r>
            <a:r>
              <a:rPr lang="en-GB" sz="2400" b="1" dirty="0">
                <a:latin typeface="Abadi" panose="020B0604020104020204" pitchFamily="34" charset="0"/>
              </a:rPr>
              <a:t>All medication will be collected before we leave</a:t>
            </a:r>
            <a:r>
              <a:rPr lang="en-GB" sz="2400" dirty="0">
                <a:latin typeface="Abadi" panose="020B0604020104020204" pitchFamily="34" charset="0"/>
              </a:rPr>
              <a:t> and safely stored in the </a:t>
            </a:r>
            <a:r>
              <a:rPr lang="en-GB" sz="2400" b="1" dirty="0">
                <a:latin typeface="Abadi" panose="020B0604020104020204" pitchFamily="34" charset="0"/>
              </a:rPr>
              <a:t>medication cupboard in the staff area</a:t>
            </a:r>
            <a:r>
              <a:rPr lang="en-GB" sz="2400" dirty="0">
                <a:latin typeface="Abadi" panose="020B0604020104020204" pitchFamily="34" charset="0"/>
              </a:rPr>
              <a:t> throughout the trip.</a:t>
            </a:r>
          </a:p>
        </p:txBody>
      </p:sp>
    </p:spTree>
    <p:extLst>
      <p:ext uri="{BB962C8B-B14F-4D97-AF65-F5344CB8AC3E}">
        <p14:creationId xmlns:p14="http://schemas.microsoft.com/office/powerpoint/2010/main" val="226132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4FFC9-5B93-89AC-05A5-4A9909171EF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04543A-0CDF-AE1D-CED2-225C93FA4D40}"/>
              </a:ext>
            </a:extLst>
          </p:cNvPr>
          <p:cNvSpPr txBox="1"/>
          <p:nvPr/>
        </p:nvSpPr>
        <p:spPr>
          <a:xfrm>
            <a:off x="358816" y="938061"/>
            <a:ext cx="11424212"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dirty="0">
                <a:latin typeface="Abadi" panose="020B0604020104020204" pitchFamily="34" charset="0"/>
              </a:rPr>
              <a:t>⭐</a:t>
            </a:r>
            <a:r>
              <a:rPr lang="en-GB" sz="3600" b="1" dirty="0">
                <a:latin typeface="Abadi" panose="020B0604020104020204" pitchFamily="34" charset="0"/>
              </a:rPr>
              <a:t> Staffing </a:t>
            </a:r>
            <a:r>
              <a:rPr lang="en-GB" sz="3600" dirty="0">
                <a:latin typeface="Abadi" panose="020B0604020104020204" pitchFamily="34" charset="0"/>
              </a:rPr>
              <a:t>⭐</a:t>
            </a:r>
          </a:p>
          <a:p>
            <a:pPr algn="ctr"/>
            <a:endParaRPr lang="en-GB" sz="3600" b="1" dirty="0">
              <a:latin typeface="Abadi" panose="020B0604020104020204" pitchFamily="34" charset="0"/>
            </a:endParaRPr>
          </a:p>
          <a:p>
            <a:pPr algn="ctr"/>
            <a:r>
              <a:rPr lang="en-GB" sz="3600" b="1" dirty="0">
                <a:latin typeface="Abadi" panose="020B0604020104020204" pitchFamily="34" charset="0"/>
              </a:rPr>
              <a:t>Mr Thompson</a:t>
            </a:r>
          </a:p>
          <a:p>
            <a:pPr algn="ctr"/>
            <a:r>
              <a:rPr lang="en-GB" sz="3600" b="1" dirty="0">
                <a:latin typeface="Abadi" panose="020B0604020104020204" pitchFamily="34" charset="0"/>
              </a:rPr>
              <a:t>Mrs Griffiths</a:t>
            </a:r>
          </a:p>
          <a:p>
            <a:pPr algn="ctr"/>
            <a:r>
              <a:rPr lang="en-GB" sz="3600" b="1" dirty="0">
                <a:latin typeface="Abadi" panose="020B0604020104020204" pitchFamily="34" charset="0"/>
              </a:rPr>
              <a:t>Mrs Monk</a:t>
            </a:r>
          </a:p>
          <a:p>
            <a:pPr algn="ctr"/>
            <a:r>
              <a:rPr lang="en-GB" sz="3600" b="1" dirty="0">
                <a:latin typeface="Abadi" panose="020B0604020104020204" pitchFamily="34" charset="0"/>
              </a:rPr>
              <a:t>Mrs Shefford</a:t>
            </a:r>
          </a:p>
          <a:p>
            <a:pPr algn="ctr"/>
            <a:r>
              <a:rPr lang="en-GB" sz="3600" b="1" dirty="0">
                <a:latin typeface="Abadi" panose="020B0604020104020204" pitchFamily="34" charset="0"/>
              </a:rPr>
              <a:t>Mrs Drake</a:t>
            </a:r>
          </a:p>
          <a:p>
            <a:pPr algn="ctr"/>
            <a:r>
              <a:rPr lang="en-GB" sz="3600" b="1" dirty="0">
                <a:latin typeface="Abadi" panose="020B0604020104020204" pitchFamily="34" charset="0"/>
              </a:rPr>
              <a:t>Miss Newton</a:t>
            </a:r>
          </a:p>
          <a:p>
            <a:pPr algn="ctr"/>
            <a:r>
              <a:rPr lang="en-GB" sz="3600" b="1" dirty="0">
                <a:latin typeface="Abadi" panose="020B0604020104020204" pitchFamily="34" charset="0"/>
              </a:rPr>
              <a:t>Miss Hagger </a:t>
            </a:r>
            <a:endParaRPr lang="en-GB" sz="2800" b="1" dirty="0">
              <a:latin typeface="Abadi" panose="020B0604020104020204" pitchFamily="34" charset="0"/>
            </a:endParaRPr>
          </a:p>
        </p:txBody>
      </p:sp>
    </p:spTree>
    <p:extLst>
      <p:ext uri="{BB962C8B-B14F-4D97-AF65-F5344CB8AC3E}">
        <p14:creationId xmlns:p14="http://schemas.microsoft.com/office/powerpoint/2010/main" val="2968120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91425CC-3BD6-46AD-0F25-1E1E117175B8}"/>
              </a:ext>
            </a:extLst>
          </p:cNvPr>
          <p:cNvSpPr txBox="1"/>
          <p:nvPr/>
        </p:nvSpPr>
        <p:spPr>
          <a:xfrm>
            <a:off x="362673" y="707337"/>
            <a:ext cx="11397205" cy="5632311"/>
          </a:xfrm>
          <a:prstGeom prst="rect">
            <a:avLst/>
          </a:prstGeom>
          <a:noFill/>
        </p:spPr>
        <p:txBody>
          <a:bodyPr wrap="square">
            <a:spAutoFit/>
          </a:bodyPr>
          <a:lstStyle/>
          <a:p>
            <a:pPr>
              <a:buNone/>
            </a:pPr>
            <a:r>
              <a:rPr lang="en-GB" sz="2400" dirty="0">
                <a:latin typeface="Abadi" panose="020B0604020104020204" pitchFamily="34" charset="0"/>
              </a:rPr>
              <a:t>Once we arrive at Hilltop, there will be a few things to get sorted before the fun begins!</a:t>
            </a:r>
          </a:p>
          <a:p>
            <a:pPr>
              <a:buNone/>
            </a:pPr>
            <a:endParaRPr lang="en-GB" sz="2400" dirty="0">
              <a:latin typeface="Abadi" panose="020B0604020104020204" pitchFamily="34" charset="0"/>
            </a:endParaRPr>
          </a:p>
          <a:p>
            <a:pPr lvl="1"/>
            <a:r>
              <a:rPr lang="en-GB" sz="2400" dirty="0">
                <a:latin typeface="Abadi" panose="020B0604020104020204" pitchFamily="34" charset="0"/>
              </a:rPr>
              <a:t>🛏️ Room allocations: We are staying at Sea View House, but you will find out which room you are staying in and who you will be sharing with when you arrive. No bedrooms are larger than 8, and rooms are en-suite or nearby. </a:t>
            </a:r>
          </a:p>
          <a:p>
            <a:pPr lvl="1"/>
            <a:endParaRPr lang="en-GB" sz="2400" dirty="0">
              <a:latin typeface="Abadi" panose="020B0604020104020204" pitchFamily="34" charset="0"/>
            </a:endParaRPr>
          </a:p>
          <a:p>
            <a:pPr lvl="1"/>
            <a:r>
              <a:rPr lang="en-GB" sz="2400" dirty="0">
                <a:latin typeface="Abadi" panose="020B0604020104020204" pitchFamily="34" charset="0"/>
              </a:rPr>
              <a:t>🎒 Unpack: Once you have found your room, you will have some time to unpack and get settled in. </a:t>
            </a:r>
          </a:p>
          <a:p>
            <a:pPr lvl="1"/>
            <a:endParaRPr lang="en-GB" sz="2400" dirty="0">
              <a:latin typeface="Abadi" panose="020B0604020104020204" pitchFamily="34" charset="0"/>
            </a:endParaRPr>
          </a:p>
          <a:p>
            <a:pPr lvl="1"/>
            <a:r>
              <a:rPr lang="en-GB" sz="2400" dirty="0">
                <a:latin typeface="Abadi" panose="020B0604020104020204" pitchFamily="34" charset="0"/>
              </a:rPr>
              <a:t>📋 Hilltop expectations: The Hilltop staff will then talk everyone through the rules, routines and expectations for the trip. </a:t>
            </a:r>
          </a:p>
          <a:p>
            <a:pPr lvl="1"/>
            <a:endParaRPr lang="en-GB" sz="2400" dirty="0">
              <a:latin typeface="Abadi" panose="020B0604020104020204" pitchFamily="34" charset="0"/>
            </a:endParaRPr>
          </a:p>
          <a:p>
            <a:pPr lvl="1"/>
            <a:r>
              <a:rPr lang="en-GB" sz="2400" dirty="0">
                <a:latin typeface="Abadi" panose="020B0604020104020204" pitchFamily="34" charset="0"/>
              </a:rPr>
              <a:t>👥 Activity groups: You will find out which activity group you are in during this the briefing from Hilltop staff. </a:t>
            </a:r>
          </a:p>
        </p:txBody>
      </p:sp>
    </p:spTree>
    <p:extLst>
      <p:ext uri="{BB962C8B-B14F-4D97-AF65-F5344CB8AC3E}">
        <p14:creationId xmlns:p14="http://schemas.microsoft.com/office/powerpoint/2010/main" val="2371403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0E452-363C-F4F3-23C2-0B03E2E4C47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355DDE5-1E81-CEE6-7A11-EAF6A32F5C58}"/>
              </a:ext>
            </a:extLst>
          </p:cNvPr>
          <p:cNvSpPr txBox="1"/>
          <p:nvPr/>
        </p:nvSpPr>
        <p:spPr>
          <a:xfrm>
            <a:off x="0" y="383246"/>
            <a:ext cx="12192000" cy="6247864"/>
          </a:xfrm>
          <a:prstGeom prst="rect">
            <a:avLst/>
          </a:prstGeom>
          <a:noFill/>
        </p:spPr>
        <p:txBody>
          <a:bodyPr wrap="square">
            <a:spAutoFit/>
          </a:bodyPr>
          <a:lstStyle/>
          <a:p>
            <a:pPr lvl="1" algn="ctr"/>
            <a:r>
              <a:rPr lang="en-GB" sz="4000" b="1" u="sng" dirty="0">
                <a:latin typeface="Abadi" panose="020B0604020104020204" pitchFamily="34" charset="0"/>
              </a:rPr>
              <a:t>🧗 Activities 🧗</a:t>
            </a:r>
          </a:p>
          <a:p>
            <a:pPr lvl="1"/>
            <a:endParaRPr lang="en-GB" sz="2400" dirty="0">
              <a:latin typeface="Abadi" panose="020B0604020104020204" pitchFamily="34" charset="0"/>
            </a:endParaRPr>
          </a:p>
          <a:p>
            <a:pPr lvl="1"/>
            <a:r>
              <a:rPr lang="en-GB" sz="2800" dirty="0">
                <a:latin typeface="Abadi" panose="020B0604020104020204" pitchFamily="34" charset="0"/>
              </a:rPr>
              <a:t>🪢 </a:t>
            </a:r>
            <a:r>
              <a:rPr lang="en-GB" sz="2800" b="1" dirty="0">
                <a:latin typeface="Abadi" panose="020B0604020104020204" pitchFamily="34" charset="0"/>
              </a:rPr>
              <a:t>High Ropes</a:t>
            </a:r>
            <a:br>
              <a:rPr lang="en-GB" sz="2800" dirty="0">
                <a:latin typeface="Abadi" panose="020B0604020104020204" pitchFamily="34" charset="0"/>
              </a:rPr>
            </a:br>
            <a:r>
              <a:rPr lang="en-GB" sz="2800" dirty="0">
                <a:latin typeface="Abadi" panose="020B0604020104020204" pitchFamily="34" charset="0"/>
              </a:rPr>
              <a:t>⚡ </a:t>
            </a:r>
            <a:r>
              <a:rPr lang="en-GB" sz="2800" b="1" dirty="0">
                <a:latin typeface="Abadi" panose="020B0604020104020204" pitchFamily="34" charset="0"/>
              </a:rPr>
              <a:t>Big Zipper</a:t>
            </a:r>
            <a:br>
              <a:rPr lang="en-GB" sz="2800" dirty="0">
                <a:latin typeface="Abadi" panose="020B0604020104020204" pitchFamily="34" charset="0"/>
              </a:rPr>
            </a:br>
            <a:r>
              <a:rPr lang="en-GB" sz="2800" dirty="0">
                <a:latin typeface="Abadi" panose="020B0604020104020204" pitchFamily="34" charset="0"/>
              </a:rPr>
              <a:t>🏹 </a:t>
            </a:r>
            <a:r>
              <a:rPr lang="en-GB" sz="2800" b="1" dirty="0">
                <a:latin typeface="Abadi" panose="020B0604020104020204" pitchFamily="34" charset="0"/>
              </a:rPr>
              <a:t>Archery</a:t>
            </a:r>
            <a:br>
              <a:rPr lang="en-GB" sz="2800" dirty="0">
                <a:latin typeface="Abadi" panose="020B0604020104020204" pitchFamily="34" charset="0"/>
              </a:rPr>
            </a:br>
            <a:r>
              <a:rPr lang="en-GB" sz="2800" dirty="0">
                <a:latin typeface="Abadi" panose="020B0604020104020204" pitchFamily="34" charset="0"/>
              </a:rPr>
              <a:t>🪂 </a:t>
            </a:r>
            <a:r>
              <a:rPr lang="en-GB" sz="2800" b="1" dirty="0">
                <a:latin typeface="Abadi" panose="020B0604020104020204" pitchFamily="34" charset="0"/>
              </a:rPr>
              <a:t>Super Swing</a:t>
            </a:r>
          </a:p>
          <a:p>
            <a:pPr lvl="1"/>
            <a:r>
              <a:rPr lang="en-GB" sz="2800" dirty="0">
                <a:latin typeface="Abadi" panose="020B0604020104020204" pitchFamily="34" charset="0"/>
              </a:rPr>
              <a:t>🚵 </a:t>
            </a:r>
            <a:r>
              <a:rPr lang="en-GB" sz="2800" b="1" dirty="0">
                <a:latin typeface="Abadi" panose="020B0604020104020204" pitchFamily="34" charset="0"/>
              </a:rPr>
              <a:t>Mountain Bikes</a:t>
            </a:r>
            <a:br>
              <a:rPr lang="en-GB" sz="2800" dirty="0">
                <a:latin typeface="Abadi" panose="020B0604020104020204" pitchFamily="34" charset="0"/>
              </a:rPr>
            </a:br>
            <a:r>
              <a:rPr lang="en-GB" sz="2800" dirty="0">
                <a:latin typeface="Abadi" panose="020B0604020104020204" pitchFamily="34" charset="0"/>
              </a:rPr>
              <a:t>💦 </a:t>
            </a:r>
            <a:r>
              <a:rPr lang="en-GB" sz="2800" b="1" dirty="0">
                <a:latin typeface="Abadi" panose="020B0604020104020204" pitchFamily="34" charset="0"/>
              </a:rPr>
              <a:t>Rock Pool</a:t>
            </a:r>
          </a:p>
          <a:p>
            <a:pPr lvl="1"/>
            <a:endParaRPr lang="en-GB" b="1" dirty="0">
              <a:latin typeface="Abadi" panose="020B0604020104020204" pitchFamily="34" charset="0"/>
            </a:endParaRPr>
          </a:p>
          <a:p>
            <a:pPr lvl="1"/>
            <a:r>
              <a:rPr lang="en-GB" dirty="0">
                <a:latin typeface="Abadi" panose="020B0604020104020204" pitchFamily="34" charset="0"/>
              </a:rPr>
              <a:t>Alongside our organised activities, we will also have access to:</a:t>
            </a:r>
          </a:p>
          <a:p>
            <a:pPr lvl="1"/>
            <a:endParaRPr lang="en-GB" dirty="0">
              <a:latin typeface="Abadi" panose="020B0604020104020204" pitchFamily="34" charset="0"/>
            </a:endParaRPr>
          </a:p>
          <a:p>
            <a:pPr lvl="1"/>
            <a:r>
              <a:rPr lang="en-GB" dirty="0">
                <a:latin typeface="Abadi" panose="020B0604020104020204" pitchFamily="34" charset="0"/>
              </a:rPr>
              <a:t>🎲 </a:t>
            </a:r>
            <a:r>
              <a:rPr lang="en-GB" b="1" dirty="0">
                <a:latin typeface="Abadi" panose="020B0604020104020204" pitchFamily="34" charset="0"/>
              </a:rPr>
              <a:t>Games Room</a:t>
            </a:r>
            <a:br>
              <a:rPr lang="en-GB" dirty="0">
                <a:latin typeface="Abadi" panose="020B0604020104020204" pitchFamily="34" charset="0"/>
              </a:rPr>
            </a:br>
            <a:r>
              <a:rPr lang="en-GB" dirty="0">
                <a:latin typeface="Abadi" panose="020B0604020104020204" pitchFamily="34" charset="0"/>
              </a:rPr>
              <a:t>📺 </a:t>
            </a:r>
            <a:r>
              <a:rPr lang="en-GB" b="1" dirty="0">
                <a:latin typeface="Abadi" panose="020B0604020104020204" pitchFamily="34" charset="0"/>
              </a:rPr>
              <a:t>TV &amp; Chill Room</a:t>
            </a:r>
            <a:br>
              <a:rPr lang="en-GB" dirty="0">
                <a:latin typeface="Abadi" panose="020B0604020104020204" pitchFamily="34" charset="0"/>
              </a:rPr>
            </a:br>
            <a:r>
              <a:rPr lang="en-GB" dirty="0">
                <a:latin typeface="Abadi" panose="020B0604020104020204" pitchFamily="34" charset="0"/>
              </a:rPr>
              <a:t>🏠 </a:t>
            </a:r>
            <a:r>
              <a:rPr lang="en-GB" b="1" dirty="0">
                <a:latin typeface="Abadi" panose="020B0604020104020204" pitchFamily="34" charset="0"/>
              </a:rPr>
              <a:t>Communal Areas</a:t>
            </a:r>
            <a:r>
              <a:rPr lang="en-GB" dirty="0">
                <a:latin typeface="Abadi" panose="020B0604020104020204" pitchFamily="34" charset="0"/>
              </a:rPr>
              <a:t> for relaxing and spending time together</a:t>
            </a:r>
          </a:p>
          <a:p>
            <a:pPr lvl="1"/>
            <a:endParaRPr lang="en-GB" dirty="0">
              <a:latin typeface="Abadi" panose="020B0604020104020204" pitchFamily="34" charset="0"/>
            </a:endParaRPr>
          </a:p>
          <a:p>
            <a:pPr lvl="1"/>
            <a:r>
              <a:rPr lang="en-GB" dirty="0">
                <a:latin typeface="Abadi" panose="020B0604020104020204" pitchFamily="34" charset="0"/>
              </a:rPr>
              <a:t>There will be opportunities throughout the trip to </a:t>
            </a:r>
            <a:r>
              <a:rPr lang="en-GB" b="1" dirty="0">
                <a:latin typeface="Abadi" panose="020B0604020104020204" pitchFamily="34" charset="0"/>
              </a:rPr>
              <a:t>relax, socialise and enjoy some downtime</a:t>
            </a:r>
            <a:r>
              <a:rPr lang="en-GB" dirty="0">
                <a:latin typeface="Abadi" panose="020B0604020104020204" pitchFamily="34" charset="0"/>
              </a:rPr>
              <a:t> between activities.</a:t>
            </a:r>
          </a:p>
          <a:p>
            <a:pPr lvl="1"/>
            <a:endParaRPr lang="en-GB" sz="2400" dirty="0">
              <a:latin typeface="Abadi" panose="020B0604020104020204" pitchFamily="34" charset="0"/>
            </a:endParaRPr>
          </a:p>
        </p:txBody>
      </p:sp>
    </p:spTree>
    <p:extLst>
      <p:ext uri="{BB962C8B-B14F-4D97-AF65-F5344CB8AC3E}">
        <p14:creationId xmlns:p14="http://schemas.microsoft.com/office/powerpoint/2010/main" val="1247463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90A47C-DD38-BCE6-BBB9-9882618D04C6}"/>
              </a:ext>
            </a:extLst>
          </p:cNvPr>
          <p:cNvPicPr>
            <a:picLocks noChangeAspect="1"/>
          </p:cNvPicPr>
          <p:nvPr/>
        </p:nvPicPr>
        <p:blipFill>
          <a:blip r:embed="rId2"/>
          <a:stretch>
            <a:fillRect/>
          </a:stretch>
        </p:blipFill>
        <p:spPr>
          <a:xfrm>
            <a:off x="3392495" y="0"/>
            <a:ext cx="4860253" cy="6910313"/>
          </a:xfrm>
          <a:prstGeom prst="rect">
            <a:avLst/>
          </a:prstGeom>
        </p:spPr>
      </p:pic>
    </p:spTree>
    <p:extLst>
      <p:ext uri="{BB962C8B-B14F-4D97-AF65-F5344CB8AC3E}">
        <p14:creationId xmlns:p14="http://schemas.microsoft.com/office/powerpoint/2010/main" val="2644306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AFBEFF-096D-606A-CF71-093EBACAE9FA}"/>
              </a:ext>
            </a:extLst>
          </p:cNvPr>
          <p:cNvSpPr txBox="1"/>
          <p:nvPr/>
        </p:nvSpPr>
        <p:spPr>
          <a:xfrm>
            <a:off x="794573" y="203026"/>
            <a:ext cx="10202940" cy="461665"/>
          </a:xfrm>
          <a:prstGeom prst="rect">
            <a:avLst/>
          </a:prstGeom>
          <a:noFill/>
        </p:spPr>
        <p:txBody>
          <a:bodyPr wrap="square">
            <a:spAutoFit/>
          </a:bodyPr>
          <a:lstStyle/>
          <a:p>
            <a:pPr marR="0" lvl="0" algn="ctr" fontAlgn="base"/>
            <a:r>
              <a:rPr lang="en-GB" sz="2400" b="1" i="0" dirty="0">
                <a:solidFill>
                  <a:srgbClr val="000000"/>
                </a:solidFill>
                <a:effectLst/>
                <a:latin typeface="Aptos" panose="020B0004020202020204" pitchFamily="34" charset="0"/>
              </a:rPr>
              <a:t>Food and drink </a:t>
            </a:r>
          </a:p>
        </p:txBody>
      </p:sp>
      <p:pic>
        <p:nvPicPr>
          <p:cNvPr id="7" name="Picture 6">
            <a:extLst>
              <a:ext uri="{FF2B5EF4-FFF2-40B4-BE49-F238E27FC236}">
                <a16:creationId xmlns:a16="http://schemas.microsoft.com/office/drawing/2014/main" id="{E188F92A-C677-EFC9-34FF-F0F88D835DD9}"/>
              </a:ext>
            </a:extLst>
          </p:cNvPr>
          <p:cNvPicPr>
            <a:picLocks noChangeAspect="1"/>
          </p:cNvPicPr>
          <p:nvPr/>
        </p:nvPicPr>
        <p:blipFill>
          <a:blip r:embed="rId2"/>
          <a:srcRect r="920"/>
          <a:stretch>
            <a:fillRect/>
          </a:stretch>
        </p:blipFill>
        <p:spPr>
          <a:xfrm>
            <a:off x="1145029" y="203026"/>
            <a:ext cx="9901942" cy="62267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17895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8D9F3E-9FA1-96E6-7921-17589198DF5A}"/>
              </a:ext>
            </a:extLst>
          </p:cNvPr>
          <p:cNvSpPr txBox="1"/>
          <p:nvPr/>
        </p:nvSpPr>
        <p:spPr>
          <a:xfrm>
            <a:off x="312516" y="512009"/>
            <a:ext cx="11366340" cy="5940088"/>
          </a:xfrm>
          <a:prstGeom prst="rect">
            <a:avLst/>
          </a:prstGeom>
          <a:noFill/>
        </p:spPr>
        <p:txBody>
          <a:bodyPr wrap="square">
            <a:spAutoFit/>
          </a:bodyPr>
          <a:lstStyle/>
          <a:p>
            <a:pPr algn="ctr"/>
            <a:r>
              <a:rPr lang="en-GB" sz="3600" b="1" dirty="0">
                <a:latin typeface="Abadi" panose="020B0604020104020204" pitchFamily="34" charset="0"/>
              </a:rPr>
              <a:t>🚨 Emergencies &amp; Contact Arrangements 🚨</a:t>
            </a:r>
          </a:p>
          <a:p>
            <a:pPr algn="ctr"/>
            <a:endParaRPr lang="en-GB" sz="3600" b="1" dirty="0">
              <a:latin typeface="Abadi" panose="020B0604020104020204" pitchFamily="34" charset="0"/>
            </a:endParaRPr>
          </a:p>
          <a:p>
            <a:br>
              <a:rPr lang="en-GB" sz="2000" dirty="0">
                <a:latin typeface="Abadi" panose="020B0604020104020204" pitchFamily="34" charset="0"/>
              </a:rPr>
            </a:br>
            <a:r>
              <a:rPr lang="en-GB" sz="2400" dirty="0">
                <a:latin typeface="Abadi" panose="020B0604020104020204" pitchFamily="34" charset="0"/>
              </a:rPr>
              <a:t>📞 Mr Brooks will be the main parent/carer point of contact, as he is unlikely to be attending the residential. In the first instance, please contact the school office, who will be able to pass on messages and liaise with staff at the venue where necessary.</a:t>
            </a:r>
          </a:p>
          <a:p>
            <a:endParaRPr lang="en-GB" sz="2400" dirty="0">
              <a:latin typeface="Abadi" panose="020B0604020104020204" pitchFamily="34" charset="0"/>
            </a:endParaRPr>
          </a:p>
          <a:p>
            <a:r>
              <a:rPr lang="en-GB" sz="2400" dirty="0">
                <a:latin typeface="Abadi" panose="020B0604020104020204" pitchFamily="34" charset="0"/>
              </a:rPr>
              <a:t>🏫 The children will also be made aware of the arrangements and will know which members of staff they can speak to should they need help or support.</a:t>
            </a:r>
          </a:p>
          <a:p>
            <a:endParaRPr lang="en-GB" sz="2400" dirty="0">
              <a:latin typeface="Abadi" panose="020B0604020104020204" pitchFamily="34" charset="0"/>
            </a:endParaRPr>
          </a:p>
          <a:p>
            <a:r>
              <a:rPr lang="en-GB" sz="2400" dirty="0">
                <a:latin typeface="Abadi" panose="020B0604020104020204" pitchFamily="34" charset="0"/>
              </a:rPr>
              <a:t>📢 We will keep parents/carers updated throughout the trip through our usual school communication channels.</a:t>
            </a:r>
          </a:p>
          <a:p>
            <a:endParaRPr lang="en-GB" sz="2400" dirty="0">
              <a:latin typeface="Abadi" panose="020B0604020104020204" pitchFamily="34" charset="0"/>
            </a:endParaRPr>
          </a:p>
          <a:p>
            <a:r>
              <a:rPr lang="en-GB" sz="2400" dirty="0">
                <a:latin typeface="Abadi" panose="020B0604020104020204" pitchFamily="34" charset="0"/>
              </a:rPr>
              <a:t>🚨 If an emergency occurs, parents/carers will be contacted directly by the school using the contact details we have on record. Families must be on call 24/7.</a:t>
            </a:r>
          </a:p>
        </p:txBody>
      </p:sp>
    </p:spTree>
    <p:extLst>
      <p:ext uri="{BB962C8B-B14F-4D97-AF65-F5344CB8AC3E}">
        <p14:creationId xmlns:p14="http://schemas.microsoft.com/office/powerpoint/2010/main" val="317165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C08541-603F-EBFA-2F09-0B5A7E80840F}"/>
              </a:ext>
            </a:extLst>
          </p:cNvPr>
          <p:cNvSpPr txBox="1"/>
          <p:nvPr/>
        </p:nvSpPr>
        <p:spPr>
          <a:xfrm>
            <a:off x="266217" y="335845"/>
            <a:ext cx="11435788" cy="6186309"/>
          </a:xfrm>
          <a:prstGeom prst="rect">
            <a:avLst/>
          </a:prstGeom>
          <a:noFill/>
        </p:spPr>
        <p:txBody>
          <a:bodyPr wrap="square">
            <a:spAutoFit/>
          </a:bodyPr>
          <a:lstStyle/>
          <a:p>
            <a:pPr algn="ctr"/>
            <a:r>
              <a:rPr lang="en-GB" sz="3600" b="1" dirty="0">
                <a:latin typeface="Abadi" panose="020B0604020104020204" pitchFamily="34" charset="0"/>
              </a:rPr>
              <a:t>🌟 Behaviour &amp; Expectations 🌟</a:t>
            </a:r>
          </a:p>
          <a:p>
            <a:endParaRPr lang="en-GB" sz="2400" b="1" dirty="0">
              <a:latin typeface="Abadi" panose="020B0604020104020204" pitchFamily="34" charset="0"/>
            </a:endParaRPr>
          </a:p>
          <a:p>
            <a:r>
              <a:rPr lang="en-GB" sz="2400" dirty="0">
                <a:latin typeface="Abadi" panose="020B0604020104020204" pitchFamily="34" charset="0"/>
              </a:rPr>
              <a:t>Following our </a:t>
            </a:r>
            <a:r>
              <a:rPr lang="en-GB" sz="2400" b="1" dirty="0">
                <a:latin typeface="Abadi" panose="020B0604020104020204" pitchFamily="34" charset="0"/>
              </a:rPr>
              <a:t>6 R’s and school values</a:t>
            </a:r>
            <a:r>
              <a:rPr lang="en-GB" sz="2400" dirty="0">
                <a:latin typeface="Abadi" panose="020B0604020104020204" pitchFamily="34" charset="0"/>
              </a:rPr>
              <a:t>, we are all representing </a:t>
            </a:r>
            <a:r>
              <a:rPr lang="en-GB" sz="2400" b="1" dirty="0">
                <a:latin typeface="Abadi" panose="020B0604020104020204" pitchFamily="34" charset="0"/>
              </a:rPr>
              <a:t>Hatton Park Primary School</a:t>
            </a:r>
            <a:r>
              <a:rPr lang="en-GB" sz="2400" dirty="0">
                <a:latin typeface="Abadi" panose="020B0604020104020204" pitchFamily="34" charset="0"/>
              </a:rPr>
              <a:t> throughout our stay.</a:t>
            </a:r>
          </a:p>
          <a:p>
            <a:endParaRPr lang="en-GB" sz="2400" dirty="0">
              <a:latin typeface="Abadi" panose="020B0604020104020204" pitchFamily="34" charset="0"/>
            </a:endParaRPr>
          </a:p>
          <a:p>
            <a:r>
              <a:rPr lang="en-GB" sz="2400" dirty="0">
                <a:latin typeface="Abadi" panose="020B0604020104020204" pitchFamily="34" charset="0"/>
              </a:rPr>
              <a:t>🤝 We expect everyone to show </a:t>
            </a:r>
            <a:r>
              <a:rPr lang="en-GB" sz="2400" b="1" dirty="0">
                <a:latin typeface="Abadi" panose="020B0604020104020204" pitchFamily="34" charset="0"/>
              </a:rPr>
              <a:t>respect and kindness</a:t>
            </a:r>
            <a:r>
              <a:rPr lang="en-GB" sz="2400" dirty="0">
                <a:latin typeface="Abadi" panose="020B0604020104020204" pitchFamily="34" charset="0"/>
              </a:rPr>
              <a:t> towards:</a:t>
            </a:r>
          </a:p>
          <a:p>
            <a:pPr lvl="0"/>
            <a:r>
              <a:rPr lang="en-GB" sz="2400" dirty="0">
                <a:latin typeface="Abadi" panose="020B0604020104020204" pitchFamily="34" charset="0"/>
              </a:rPr>
              <a:t>👩‍🏫 Hatton Park staff</a:t>
            </a:r>
          </a:p>
          <a:p>
            <a:pPr lvl="0"/>
            <a:r>
              <a:rPr lang="en-GB" sz="2400" dirty="0">
                <a:latin typeface="Abadi" panose="020B0604020104020204" pitchFamily="34" charset="0"/>
              </a:rPr>
              <a:t>🏕️ Hilltop staff and activity leaders</a:t>
            </a:r>
          </a:p>
          <a:p>
            <a:pPr lvl="0"/>
            <a:r>
              <a:rPr lang="en-GB" sz="2400" dirty="0">
                <a:latin typeface="Abadi" panose="020B0604020104020204" pitchFamily="34" charset="0"/>
              </a:rPr>
              <a:t>👫 Each other</a:t>
            </a:r>
          </a:p>
          <a:p>
            <a:pPr lvl="0"/>
            <a:r>
              <a:rPr lang="en-GB" sz="2400" dirty="0">
                <a:latin typeface="Abadi" panose="020B0604020104020204" pitchFamily="34" charset="0"/>
              </a:rPr>
              <a:t>🏠 Our accommodation</a:t>
            </a:r>
          </a:p>
          <a:p>
            <a:pPr lvl="0"/>
            <a:r>
              <a:rPr lang="en-GB" sz="2400" dirty="0">
                <a:latin typeface="Abadi" panose="020B0604020104020204" pitchFamily="34" charset="0"/>
              </a:rPr>
              <a:t>🎒 Equipment and facilities we are trusted to use</a:t>
            </a:r>
          </a:p>
          <a:p>
            <a:r>
              <a:rPr lang="en-GB" sz="2400" dirty="0">
                <a:latin typeface="Abadi" panose="020B0604020104020204" pitchFamily="34" charset="0"/>
              </a:rPr>
              <a:t>👂 </a:t>
            </a:r>
            <a:r>
              <a:rPr lang="en-GB" sz="2400" b="1" dirty="0">
                <a:latin typeface="Abadi" panose="020B0604020104020204" pitchFamily="34" charset="0"/>
              </a:rPr>
              <a:t>Listening carefully and following instructions is VITAL</a:t>
            </a:r>
            <a:r>
              <a:rPr lang="en-GB" sz="2400" dirty="0">
                <a:latin typeface="Abadi" panose="020B0604020104020204" pitchFamily="34" charset="0"/>
              </a:rPr>
              <a:t> to keeping ourselves and others safe, as well as making sure everyone has a </a:t>
            </a:r>
            <a:r>
              <a:rPr lang="en-GB" sz="2400" b="1" dirty="0">
                <a:latin typeface="Abadi" panose="020B0604020104020204" pitchFamily="34" charset="0"/>
              </a:rPr>
              <a:t>fun, positive and enjoyable experience</a:t>
            </a:r>
            <a:r>
              <a:rPr lang="en-GB" sz="2400" dirty="0">
                <a:latin typeface="Abadi" panose="020B0604020104020204" pitchFamily="34" charset="0"/>
              </a:rPr>
              <a:t>.</a:t>
            </a:r>
          </a:p>
          <a:p>
            <a:endParaRPr lang="en-GB" sz="2400" dirty="0">
              <a:latin typeface="Abadi" panose="020B0604020104020204" pitchFamily="34" charset="0"/>
            </a:endParaRPr>
          </a:p>
          <a:p>
            <a:pPr algn="ctr"/>
            <a:r>
              <a:rPr lang="en-GB" sz="2400" dirty="0">
                <a:latin typeface="Abadi" panose="020B0604020104020204" pitchFamily="34" charset="0"/>
              </a:rPr>
              <a:t>⭐ </a:t>
            </a:r>
            <a:r>
              <a:rPr lang="en-GB" sz="2400" b="1" dirty="0">
                <a:latin typeface="Abadi" panose="020B0604020104020204" pitchFamily="34" charset="0"/>
              </a:rPr>
              <a:t>Remember: we are representing Hatton Park - make us proud!</a:t>
            </a:r>
            <a:endParaRPr lang="en-GB" sz="2400" dirty="0">
              <a:latin typeface="Abadi" panose="020B0604020104020204" pitchFamily="34" charset="0"/>
            </a:endParaRPr>
          </a:p>
        </p:txBody>
      </p:sp>
    </p:spTree>
    <p:extLst>
      <p:ext uri="{BB962C8B-B14F-4D97-AF65-F5344CB8AC3E}">
        <p14:creationId xmlns:p14="http://schemas.microsoft.com/office/powerpoint/2010/main" val="795143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y Use Practice Questions? - Weingarten Center">
            <a:extLst>
              <a:ext uri="{FF2B5EF4-FFF2-40B4-BE49-F238E27FC236}">
                <a16:creationId xmlns:a16="http://schemas.microsoft.com/office/drawing/2014/main" id="{0A14AFEF-450F-D19C-C99B-F063C405AA43}"/>
              </a:ext>
            </a:extLst>
          </p:cNvPr>
          <p:cNvPicPr>
            <a:picLocks noChangeAspect="1"/>
          </p:cNvPicPr>
          <p:nvPr/>
        </p:nvPicPr>
        <p:blipFill>
          <a:blip r:embed="rId2"/>
          <a:stretch>
            <a:fillRect/>
          </a:stretch>
        </p:blipFill>
        <p:spPr>
          <a:xfrm>
            <a:off x="-1" y="0"/>
            <a:ext cx="12192001" cy="6861889"/>
          </a:xfrm>
          <a:prstGeom prst="rect">
            <a:avLst/>
          </a:prstGeom>
        </p:spPr>
      </p:pic>
    </p:spTree>
    <p:extLst>
      <p:ext uri="{BB962C8B-B14F-4D97-AF65-F5344CB8AC3E}">
        <p14:creationId xmlns:p14="http://schemas.microsoft.com/office/powerpoint/2010/main" val="10041704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TM03457485[[fn=Mesh]]</Template>
  <TotalTime>262</TotalTime>
  <Words>1531</Words>
  <Application>Microsoft Office PowerPoint</Application>
  <PresentationFormat>Widescreen</PresentationFormat>
  <Paragraphs>149</Paragraphs>
  <Slides>14</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Abadi</vt:lpstr>
      <vt:lpstr>Aptos</vt:lpstr>
      <vt:lpstr>Arial</vt:lpstr>
      <vt:lpstr>Arial Nova Light</vt:lpstr>
      <vt:lpstr>Century Gothic</vt:lpstr>
      <vt:lpstr>Mesh</vt:lpstr>
      <vt:lpstr>Dark Gradient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Duane Brooks</cp:lastModifiedBy>
  <cp:revision>407</cp:revision>
  <dcterms:created xsi:type="dcterms:W3CDTF">2026-09-14T11:05:10Z</dcterms:created>
  <dcterms:modified xsi:type="dcterms:W3CDTF">2026-09-16T17:07:06Z</dcterms:modified>
</cp:coreProperties>
</file>